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5" r:id="rId3"/>
    <p:sldId id="327" r:id="rId4"/>
    <p:sldId id="322" r:id="rId5"/>
    <p:sldId id="314" r:id="rId6"/>
    <p:sldId id="315" r:id="rId7"/>
    <p:sldId id="311" r:id="rId8"/>
    <p:sldId id="312" r:id="rId9"/>
    <p:sldId id="313" r:id="rId10"/>
    <p:sldId id="295" r:id="rId11"/>
    <p:sldId id="323" r:id="rId12"/>
    <p:sldId id="318" r:id="rId13"/>
    <p:sldId id="320" r:id="rId14"/>
    <p:sldId id="321" r:id="rId15"/>
    <p:sldId id="316" r:id="rId16"/>
    <p:sldId id="317" r:id="rId17"/>
    <p:sldId id="319" r:id="rId18"/>
    <p:sldId id="324" r:id="rId19"/>
    <p:sldId id="326" r:id="rId20"/>
    <p:sldId id="291" r:id="rId21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Cesar" initials="PC" lastIdx="1" clrIdx="0">
    <p:extLst>
      <p:ext uri="{19B8F6BF-5375-455C-9EA6-DF929625EA0E}">
        <p15:presenceInfo xmlns:p15="http://schemas.microsoft.com/office/powerpoint/2012/main" xmlns="" userId="72841bfcf66ad7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F6BD4-70A1-4131-AC65-316659614488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1F1B-E2FB-47C8-9749-A603ECD177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92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91F1B-E2FB-47C8-9749-A603ECD1774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91F1B-E2FB-47C8-9749-A603ECD1774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30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626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0"/>
                </a:moveTo>
                <a:lnTo>
                  <a:pt x="4654296" y="0"/>
                </a:lnTo>
                <a:lnTo>
                  <a:pt x="46542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63443" y="1839976"/>
            <a:ext cx="4045584" cy="383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2431" y="0"/>
            <a:ext cx="6099810" cy="6858000"/>
          </a:xfrm>
          <a:custGeom>
            <a:avLst/>
            <a:gdLst/>
            <a:ahLst/>
            <a:cxnLst/>
            <a:rect l="l" t="t" r="r" b="b"/>
            <a:pathLst>
              <a:path w="6099809" h="6858000">
                <a:moveTo>
                  <a:pt x="0" y="6857999"/>
                </a:moveTo>
                <a:lnTo>
                  <a:pt x="6099568" y="6857999"/>
                </a:lnTo>
                <a:lnTo>
                  <a:pt x="6099568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B68FEB9-D324-4DBE-9531-3654369B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838-FC3A-4293-B30F-CF611FCDDDF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3824189-E1EC-4711-B7EC-B7E82D53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2F51219-032A-4133-B550-45BF6190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C198-2361-4AF2-90F5-C31C5DB741D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7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53"/>
            <a:ext cx="9429907" cy="1769752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9262456" y="5963629"/>
            <a:ext cx="2937105" cy="894392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69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0253" y="1011935"/>
            <a:ext cx="3407409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227" y="1067308"/>
            <a:ext cx="10667545" cy="137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626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  <p:sldLayoutId id="214748368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09" y="-10426"/>
            <a:ext cx="11582400" cy="6858005"/>
          </a:xfrm>
          <a:custGeom>
            <a:avLst/>
            <a:gdLst/>
            <a:ahLst/>
            <a:cxnLst/>
            <a:rect l="l" t="t" r="r" b="b"/>
            <a:pathLst>
              <a:path w="8129905" h="6858000">
                <a:moveTo>
                  <a:pt x="0" y="6857999"/>
                </a:moveTo>
                <a:lnTo>
                  <a:pt x="8129871" y="6857999"/>
                </a:lnTo>
                <a:lnTo>
                  <a:pt x="8129871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6514" y="2362200"/>
            <a:ext cx="10673595" cy="1615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520"/>
              </a:lnSpc>
              <a:spcBef>
                <a:spcPts val="100"/>
              </a:spcBef>
              <a:tabLst>
                <a:tab pos="1900555" algn="l"/>
                <a:tab pos="3654425" algn="l"/>
                <a:tab pos="4234180" algn="l"/>
              </a:tabLst>
            </a:pPr>
            <a:r>
              <a:rPr lang="pt-BR" sz="5400" b="1" spc="425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/>
            </a:r>
            <a:br>
              <a:rPr lang="pt-BR" sz="5400" b="1" spc="425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</a:br>
            <a:r>
              <a:rPr lang="pt-BR" sz="4000" b="1" spc="425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como soluções financeiras,</a:t>
            </a:r>
            <a:br>
              <a:rPr lang="pt-BR" sz="4000" b="1" spc="425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</a:br>
            <a:r>
              <a:rPr lang="pt-BR" sz="4000" b="1" spc="425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/>
            </a:r>
            <a:br>
              <a:rPr lang="pt-BR" sz="4000" b="1" spc="425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</a:br>
            <a:r>
              <a:rPr lang="pt-BR" sz="4000" b="1" spc="425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como identificar oportunidades</a:t>
            </a:r>
            <a:r>
              <a:rPr lang="pt-BR" sz="4000" b="1" spc="425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Calibri"/>
              </a:rPr>
              <a:t/>
            </a:r>
            <a:br>
              <a:rPr lang="pt-BR" sz="4000" b="1" spc="425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Calibri"/>
              </a:rPr>
            </a:br>
            <a:endParaRPr lang="pt-BR" sz="4000" b="1" dirty="0">
              <a:latin typeface="Trebuchet MS" panose="020B06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A556D27-5D36-4E90-803A-7D53CACB2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76800"/>
            <a:ext cx="4267200" cy="19707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16200000">
            <a:off x="-3000317" y="2921166"/>
            <a:ext cx="6857998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CONSÓRCIOS</a:t>
            </a:r>
            <a:endParaRPr lang="pt-BR" sz="6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xmlns="" id="{0CD05D9B-A297-4330-A3DB-C18601F55BBF}"/>
              </a:ext>
            </a:extLst>
          </p:cNvPr>
          <p:cNvSpPr/>
          <p:nvPr/>
        </p:nvSpPr>
        <p:spPr>
          <a:xfrm>
            <a:off x="4653914" y="1"/>
            <a:ext cx="7538086" cy="6857999"/>
          </a:xfrm>
          <a:custGeom>
            <a:avLst/>
            <a:gdLst/>
            <a:ahLst/>
            <a:cxnLst/>
            <a:rect l="l" t="t" r="r" b="b"/>
            <a:pathLst>
              <a:path w="8135620" h="6858000">
                <a:moveTo>
                  <a:pt x="0" y="0"/>
                </a:moveTo>
                <a:lnTo>
                  <a:pt x="8135424" y="0"/>
                </a:lnTo>
                <a:lnTo>
                  <a:pt x="8135424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Imagem 8" descr="Uma imagem contendo garrafa&#10;&#10;Descrição gerada automaticamente">
            <a:extLst>
              <a:ext uri="{FF2B5EF4-FFF2-40B4-BE49-F238E27FC236}">
                <a16:creationId xmlns:a16="http://schemas.microsoft.com/office/drawing/2014/main" xmlns="" id="{99469F04-F74F-4AC2-8141-4D9E25EAA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4495800" cy="2574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914400"/>
            <a:ext cx="4883121" cy="203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A5E00781-29F7-49D0-BAED-C2154824B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31986"/>
            <a:ext cx="4191000" cy="1640237"/>
          </a:xfrm>
          <a:prstGeom prst="rect">
            <a:avLst/>
          </a:prstGeom>
        </p:spPr>
      </p:pic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D5F747E-1771-4DDE-B6E4-EB0F0513F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4358290"/>
            <a:ext cx="4883121" cy="151393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PRINCIPAIS ADMINISTRADORAS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1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3"/>
          <p:cNvSpPr txBox="1">
            <a:spLocks/>
          </p:cNvSpPr>
          <p:nvPr/>
        </p:nvSpPr>
        <p:spPr>
          <a:xfrm>
            <a:off x="5111788" y="995876"/>
            <a:ext cx="3026519" cy="107648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3200" kern="0" dirty="0">
              <a:solidFill>
                <a:srgbClr val="00B0F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6600051" y="996271"/>
            <a:ext cx="24996" cy="5600400"/>
          </a:xfrm>
          <a:prstGeom prst="line">
            <a:avLst/>
          </a:prstGeom>
          <a:ln w="44450">
            <a:solidFill>
              <a:schemeClr val="accent4">
                <a:lumMod val="75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835670" y="4827431"/>
            <a:ext cx="3263532" cy="10711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9644500" y="961315"/>
            <a:ext cx="0" cy="5829253"/>
          </a:xfrm>
          <a:prstGeom prst="line">
            <a:avLst/>
          </a:prstGeom>
          <a:ln w="44450">
            <a:solidFill>
              <a:schemeClr val="accent4">
                <a:lumMod val="75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9644500" y="1904999"/>
            <a:ext cx="2547499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cs typeface="Arial" pitchFamily="34" charset="0"/>
              </a:rPr>
              <a:t>IMÓVEL: RESIDENCIAL, COMERCIAL, VERANEIO, </a:t>
            </a:r>
            <a:r>
              <a:rPr lang="pt-BR" sz="2000" b="1" dirty="0" smtClean="0">
                <a:cs typeface="Arial" pitchFamily="34" charset="0"/>
              </a:rPr>
              <a:t>QUITAÇÃO </a:t>
            </a:r>
            <a:r>
              <a:rPr lang="pt-BR" sz="2000" b="1" dirty="0">
                <a:cs typeface="Arial" pitchFamily="34" charset="0"/>
              </a:rPr>
              <a:t>DE </a:t>
            </a:r>
            <a:r>
              <a:rPr lang="pt-BR" sz="2000" b="1" dirty="0" smtClean="0">
                <a:cs typeface="Arial" pitchFamily="34" charset="0"/>
              </a:rPr>
              <a:t>FINANCIAMENTO</a:t>
            </a:r>
          </a:p>
          <a:p>
            <a:endParaRPr lang="pt-BR" sz="2000" b="1" dirty="0">
              <a:cs typeface="Arial" pitchFamily="34" charset="0"/>
            </a:endParaRPr>
          </a:p>
          <a:p>
            <a:r>
              <a:rPr lang="pt-BR" sz="2000" b="1" dirty="0" smtClean="0">
                <a:cs typeface="Arial" pitchFamily="34" charset="0"/>
              </a:rPr>
              <a:t>IMÓVEL DE LEILÃO DA PRÓPRIA CAIXA</a:t>
            </a:r>
            <a:endParaRPr lang="pt-BR" sz="2000" b="1" dirty="0">
              <a:cs typeface="Arial" pitchFamily="34" charset="0"/>
            </a:endParaRPr>
          </a:p>
          <a:p>
            <a:endParaRPr lang="pt-BR" sz="2000" b="1" dirty="0">
              <a:cs typeface="Arial" pitchFamily="34" charset="0"/>
            </a:endParaRPr>
          </a:p>
          <a:p>
            <a:r>
              <a:rPr lang="pt-BR" sz="2000" b="1" dirty="0">
                <a:cs typeface="Arial" pitchFamily="34" charset="0"/>
              </a:rPr>
              <a:t>COMPRA DE </a:t>
            </a:r>
            <a:r>
              <a:rPr lang="pt-BR" sz="2000" b="1" dirty="0" smtClean="0">
                <a:cs typeface="Arial" pitchFamily="34" charset="0"/>
              </a:rPr>
              <a:t>TERRENO</a:t>
            </a:r>
            <a:endParaRPr lang="pt-BR" sz="2000" b="1" dirty="0">
              <a:cs typeface="Arial" pitchFamily="34" charset="0"/>
            </a:endParaRPr>
          </a:p>
          <a:p>
            <a:endParaRPr lang="pt-BR" sz="2000" b="1" dirty="0">
              <a:cs typeface="Arial" pitchFamily="34" charset="0"/>
            </a:endParaRPr>
          </a:p>
          <a:p>
            <a:r>
              <a:rPr lang="pt-BR" sz="2000" b="1" dirty="0" smtClean="0">
                <a:cs typeface="Arial" pitchFamily="34" charset="0"/>
              </a:rPr>
              <a:t>AUTOMÓVEL, </a:t>
            </a:r>
            <a:r>
              <a:rPr lang="pt-BR" sz="2000" b="1" dirty="0">
                <a:cs typeface="Arial" pitchFamily="34" charset="0"/>
              </a:rPr>
              <a:t>JETSKI, </a:t>
            </a:r>
            <a:r>
              <a:rPr lang="pt-BR" sz="2000" b="1" dirty="0" smtClean="0">
                <a:cs typeface="Arial" pitchFamily="34" charset="0"/>
              </a:rPr>
              <a:t>BARCO</a:t>
            </a:r>
            <a:endParaRPr lang="pt-BR" sz="2000" b="1" dirty="0">
              <a:cs typeface="Aria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56706"/>
            <a:ext cx="12099202" cy="8739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COM O QUE CADA UMA ATUA 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Imagem 16" descr="Uma imagem contendo garrafa&#10;&#10;Descrição gerada automaticamente">
            <a:extLst>
              <a:ext uri="{FF2B5EF4-FFF2-40B4-BE49-F238E27FC236}">
                <a16:creationId xmlns:a16="http://schemas.microsoft.com/office/drawing/2014/main" xmlns="" id="{99469F04-F74F-4AC2-8141-4D9E25EAA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95875"/>
            <a:ext cx="2286000" cy="1076481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61315"/>
            <a:ext cx="2514600" cy="8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m 19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D5F747E-1771-4DDE-B6E4-EB0F0513F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6271"/>
            <a:ext cx="2438400" cy="773958"/>
          </a:xfrm>
          <a:prstGeom prst="rect">
            <a:avLst/>
          </a:prstGeom>
        </p:spPr>
      </p:pic>
      <p:pic>
        <p:nvPicPr>
          <p:cNvPr id="21" name="Imagem 20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A5E00781-29F7-49D0-BAED-C2154824B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83" y="930665"/>
            <a:ext cx="2187517" cy="839564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>
            <a:off x="3581400" y="1150762"/>
            <a:ext cx="11142" cy="5603328"/>
          </a:xfrm>
          <a:prstGeom prst="line">
            <a:avLst/>
          </a:prstGeom>
          <a:ln w="44450">
            <a:solidFill>
              <a:schemeClr val="accent4">
                <a:lumMod val="75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09366" y="2024545"/>
            <a:ext cx="32021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cs typeface="Arial" pitchFamily="34" charset="0"/>
              </a:rPr>
              <a:t>IMÓVEL: RESIDENCIAL, COMERCIAL, VERANEIO, RURAL, QUITAÇÃO DE FINANCIAMENTO</a:t>
            </a:r>
          </a:p>
          <a:p>
            <a:endParaRPr lang="pt-BR" sz="800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COMPRA DE </a:t>
            </a:r>
            <a:r>
              <a:rPr lang="pt-BR" b="1" dirty="0" smtClean="0">
                <a:cs typeface="Arial" pitchFamily="34" charset="0"/>
              </a:rPr>
              <a:t>TERRENO</a:t>
            </a:r>
            <a:endParaRPr lang="pt-BR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COMPRA DE TERRENO E CONSTRUÇÃO</a:t>
            </a:r>
          </a:p>
          <a:p>
            <a:endParaRPr lang="pt-BR" sz="800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AUTOMÓVEL, JETSKI, BARCO, MOTO ACIMA DE 400 CC</a:t>
            </a:r>
          </a:p>
          <a:p>
            <a:endParaRPr lang="pt-BR" sz="800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PESADOS: CAMINHÃO, ÔNIBUS, TRATOR, EQUIPAMENTOS AGRÍCOLAS,  AUTOMÓVEL</a:t>
            </a:r>
          </a:p>
          <a:p>
            <a:r>
              <a:rPr lang="pt-BR" b="1" dirty="0" smtClean="0">
                <a:cs typeface="Arial" pitchFamily="34" charset="0"/>
              </a:rPr>
              <a:t> </a:t>
            </a:r>
          </a:p>
          <a:p>
            <a:r>
              <a:rPr lang="pt-BR" b="1" dirty="0" smtClean="0">
                <a:cs typeface="Arial" pitchFamily="34" charset="0"/>
              </a:rPr>
              <a:t>PLACAS SOLARES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592543" y="1997900"/>
            <a:ext cx="30075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cs typeface="Arial" pitchFamily="34" charset="0"/>
              </a:rPr>
              <a:t>IMÓVEL: RESIDENCIAL, COMERCIAL, VERANEIO, RURAL, QUITAÇÃO DE </a:t>
            </a:r>
            <a:r>
              <a:rPr lang="pt-BR" b="1" dirty="0" smtClean="0">
                <a:cs typeface="Arial" pitchFamily="34" charset="0"/>
              </a:rPr>
              <a:t>FINANCIAMENTO</a:t>
            </a:r>
            <a:endParaRPr lang="pt-BR" b="1" dirty="0">
              <a:cs typeface="Arial" pitchFamily="34" charset="0"/>
            </a:endParaRPr>
          </a:p>
          <a:p>
            <a:endParaRPr lang="pt-BR" sz="800" b="1" dirty="0">
              <a:cs typeface="Arial" pitchFamily="34" charset="0"/>
            </a:endParaRPr>
          </a:p>
          <a:p>
            <a:r>
              <a:rPr lang="pt-BR" b="1" dirty="0">
                <a:cs typeface="Arial" pitchFamily="34" charset="0"/>
              </a:rPr>
              <a:t>COMPRA DE </a:t>
            </a:r>
            <a:r>
              <a:rPr lang="pt-BR" b="1" dirty="0" smtClean="0">
                <a:cs typeface="Arial" pitchFamily="34" charset="0"/>
              </a:rPr>
              <a:t>TERRENO</a:t>
            </a:r>
            <a:endParaRPr lang="pt-BR" b="1" dirty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COMPRA </a:t>
            </a:r>
            <a:r>
              <a:rPr lang="pt-BR" b="1" dirty="0">
                <a:cs typeface="Arial" pitchFamily="34" charset="0"/>
              </a:rPr>
              <a:t>DE TERRENO E </a:t>
            </a:r>
            <a:r>
              <a:rPr lang="pt-BR" b="1" dirty="0" smtClean="0">
                <a:cs typeface="Arial" pitchFamily="34" charset="0"/>
              </a:rPr>
              <a:t>CONSTRUÇÃO</a:t>
            </a:r>
            <a:endParaRPr lang="pt-BR" b="1" dirty="0">
              <a:cs typeface="Arial" pitchFamily="34" charset="0"/>
            </a:endParaRPr>
          </a:p>
          <a:p>
            <a:endParaRPr lang="pt-BR" sz="800" b="1" dirty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AUTOMÓVEL, JETSKI</a:t>
            </a:r>
            <a:r>
              <a:rPr lang="pt-BR" b="1" dirty="0">
                <a:cs typeface="Arial" pitchFamily="34" charset="0"/>
              </a:rPr>
              <a:t>, BARCO, MOTOS </a:t>
            </a:r>
            <a:r>
              <a:rPr lang="pt-BR" b="1" dirty="0" smtClean="0">
                <a:cs typeface="Arial" pitchFamily="34" charset="0"/>
              </a:rPr>
              <a:t>GRANDE</a:t>
            </a:r>
            <a:endParaRPr lang="pt-BR" b="1" dirty="0">
              <a:cs typeface="Arial" pitchFamily="34" charset="0"/>
            </a:endParaRPr>
          </a:p>
          <a:p>
            <a:endParaRPr lang="pt-BR" b="1" dirty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 </a:t>
            </a:r>
            <a:endParaRPr lang="pt-BR" b="1" dirty="0"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625047" y="1770229"/>
            <a:ext cx="30194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cs typeface="Arial" pitchFamily="34" charset="0"/>
              </a:rPr>
              <a:t>IMÓVEL: RESIDENCIAL, COMERCIAL, VERANEIO, RURAL, QUITAÇÃO DE FINANCIAMENTO, IMÓVEL </a:t>
            </a:r>
          </a:p>
          <a:p>
            <a:r>
              <a:rPr lang="pt-BR" b="1" dirty="0" smtClean="0">
                <a:cs typeface="Arial" pitchFamily="34" charset="0"/>
              </a:rPr>
              <a:t>NO EXTERIOR (</a:t>
            </a:r>
            <a:r>
              <a:rPr lang="pt-BR" b="1" dirty="0" err="1" smtClean="0">
                <a:cs typeface="Arial" pitchFamily="34" charset="0"/>
              </a:rPr>
              <a:t>MYPlace</a:t>
            </a:r>
            <a:r>
              <a:rPr lang="pt-BR" b="1" dirty="0" smtClean="0">
                <a:cs typeface="Arial" pitchFamily="34" charset="0"/>
              </a:rPr>
              <a:t>)</a:t>
            </a:r>
          </a:p>
          <a:p>
            <a:endParaRPr lang="pt-BR" sz="800" b="1" dirty="0">
              <a:cs typeface="Arial" pitchFamily="34" charset="0"/>
            </a:endParaRPr>
          </a:p>
          <a:p>
            <a:r>
              <a:rPr lang="pt-BR" b="1" dirty="0">
                <a:cs typeface="Arial" pitchFamily="34" charset="0"/>
              </a:rPr>
              <a:t>COMPRA DE </a:t>
            </a:r>
            <a:r>
              <a:rPr lang="pt-BR" b="1" dirty="0" smtClean="0">
                <a:cs typeface="Arial" pitchFamily="34" charset="0"/>
              </a:rPr>
              <a:t>TERRENO</a:t>
            </a:r>
          </a:p>
          <a:p>
            <a:r>
              <a:rPr lang="pt-BR" b="1" dirty="0" smtClean="0">
                <a:cs typeface="Arial" pitchFamily="34" charset="0"/>
              </a:rPr>
              <a:t>COMPRA </a:t>
            </a:r>
            <a:r>
              <a:rPr lang="pt-BR" b="1" dirty="0">
                <a:cs typeface="Arial" pitchFamily="34" charset="0"/>
              </a:rPr>
              <a:t>DE TERRENO E </a:t>
            </a:r>
            <a:r>
              <a:rPr lang="pt-BR" b="1" dirty="0" smtClean="0">
                <a:cs typeface="Arial" pitchFamily="34" charset="0"/>
              </a:rPr>
              <a:t>CONSTRUÇÃO</a:t>
            </a:r>
            <a:endParaRPr lang="pt-BR" b="1" dirty="0">
              <a:cs typeface="Arial" pitchFamily="34" charset="0"/>
            </a:endParaRPr>
          </a:p>
          <a:p>
            <a:endParaRPr lang="pt-BR" sz="800" b="1" dirty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CONDOMÍNIO (</a:t>
            </a:r>
            <a:r>
              <a:rPr lang="pt-BR" b="1" dirty="0" err="1" smtClean="0">
                <a:cs typeface="Arial" pitchFamily="34" charset="0"/>
              </a:rPr>
              <a:t>CondoFAZ</a:t>
            </a:r>
            <a:r>
              <a:rPr lang="pt-BR" b="1" dirty="0" smtClean="0">
                <a:cs typeface="Arial" pitchFamily="34" charset="0"/>
              </a:rPr>
              <a:t>)</a:t>
            </a:r>
            <a:endParaRPr lang="pt-BR" b="1" dirty="0">
              <a:cs typeface="Arial" pitchFamily="34" charset="0"/>
            </a:endParaRPr>
          </a:p>
          <a:p>
            <a:endParaRPr lang="pt-BR" sz="800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IGREJAS (</a:t>
            </a:r>
            <a:r>
              <a:rPr lang="pt-BR" b="1" dirty="0" err="1" smtClean="0">
                <a:cs typeface="Arial" pitchFamily="34" charset="0"/>
              </a:rPr>
              <a:t>MYChurch</a:t>
            </a:r>
            <a:r>
              <a:rPr lang="pt-BR" b="1" dirty="0" smtClean="0">
                <a:cs typeface="Arial" pitchFamily="34" charset="0"/>
              </a:rPr>
              <a:t>)</a:t>
            </a:r>
          </a:p>
          <a:p>
            <a:endParaRPr lang="pt-BR" sz="800" b="1" dirty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SERVIÇOS</a:t>
            </a:r>
          </a:p>
          <a:p>
            <a:r>
              <a:rPr lang="pt-BR" b="1" dirty="0" smtClean="0">
                <a:cs typeface="Arial" pitchFamily="34" charset="0"/>
              </a:rPr>
              <a:t>MÁQUINAS E EQUIPAMENTOS</a:t>
            </a:r>
          </a:p>
          <a:p>
            <a:endParaRPr lang="pt-BR" sz="800" b="1" dirty="0" smtClean="0">
              <a:cs typeface="Arial" pitchFamily="34" charset="0"/>
            </a:endParaRPr>
          </a:p>
          <a:p>
            <a:r>
              <a:rPr lang="pt-BR" b="1" dirty="0">
                <a:cs typeface="Arial" pitchFamily="34" charset="0"/>
              </a:rPr>
              <a:t>AUTOMÓVEL, JETSKI, BARCO, </a:t>
            </a:r>
            <a:r>
              <a:rPr lang="pt-BR" b="1" dirty="0" smtClean="0">
                <a:cs typeface="Arial" pitchFamily="34" charset="0"/>
              </a:rPr>
              <a:t>MOTO, CAMINHÕES</a:t>
            </a:r>
            <a:endParaRPr lang="pt-BR" b="1" dirty="0">
              <a:cs typeface="Arial" pitchFamily="34" charset="0"/>
            </a:endParaRPr>
          </a:p>
          <a:p>
            <a:endParaRPr lang="pt-BR" b="1" dirty="0" smtClean="0">
              <a:cs typeface="Arial" pitchFamily="34" charset="0"/>
            </a:endParaRPr>
          </a:p>
          <a:p>
            <a:endParaRPr lang="pt-B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1"/>
          <p:cNvSpPr txBox="1">
            <a:spLocks noGrp="1"/>
          </p:cNvSpPr>
          <p:nvPr/>
        </p:nvSpPr>
        <p:spPr>
          <a:xfrm>
            <a:off x="10067808" y="5483388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pt-BR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lvl="1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lvl="2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lvl="4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lvl="5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lvl="6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lvl="7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lvl="8" algn="r" defTabSz="914400" rtl="0" eaLnBrk="1" latinLnBrk="0" hangingPunct="1">
              <a:buNone/>
              <a:defRPr sz="1300" kern="12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z="1200"/>
              <a:pPr/>
              <a:t>12</a:t>
            </a:fld>
            <a:endParaRPr sz="1200"/>
          </a:p>
        </p:txBody>
      </p:sp>
      <p:sp>
        <p:nvSpPr>
          <p:cNvPr id="5" name="Google Shape;230;p27"/>
          <p:cNvSpPr txBox="1">
            <a:spLocks/>
          </p:cNvSpPr>
          <p:nvPr/>
        </p:nvSpPr>
        <p:spPr>
          <a:xfrm>
            <a:off x="1057398" y="-527295"/>
            <a:ext cx="9683136" cy="8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4000" b="1" kern="0" dirty="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CaixaDeTexto 12"/>
          <p:cNvSpPr txBox="1">
            <a:spLocks noChangeArrowheads="1"/>
          </p:cNvSpPr>
          <p:nvPr/>
        </p:nvSpPr>
        <p:spPr bwMode="auto">
          <a:xfrm>
            <a:off x="6574255" y="947501"/>
            <a:ext cx="46361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kern="0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 APÓS A       CONTEMPLAÇÃO</a:t>
            </a:r>
          </a:p>
        </p:txBody>
      </p:sp>
      <p:sp>
        <p:nvSpPr>
          <p:cNvPr id="8" name="CaixaDeTexto 14"/>
          <p:cNvSpPr txBox="1">
            <a:spLocks noChangeArrowheads="1"/>
          </p:cNvSpPr>
          <p:nvPr/>
        </p:nvSpPr>
        <p:spPr bwMode="auto">
          <a:xfrm>
            <a:off x="1008146" y="967737"/>
            <a:ext cx="49633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kern="0" dirty="0">
                <a:solidFill>
                  <a:srgbClr val="002060"/>
                </a:solidFill>
                <a:latin typeface="Lato"/>
                <a:ea typeface="Lato"/>
                <a:cs typeface="Lato"/>
                <a:sym typeface="Raleway"/>
              </a:rPr>
              <a:t>ANTES DA          CONTEMPLAÇÃO</a:t>
            </a:r>
          </a:p>
        </p:txBody>
      </p:sp>
      <p:sp>
        <p:nvSpPr>
          <p:cNvPr id="9" name="CaixaDeTexto 16"/>
          <p:cNvSpPr txBox="1">
            <a:spLocks noChangeArrowheads="1"/>
          </p:cNvSpPr>
          <p:nvPr/>
        </p:nvSpPr>
        <p:spPr bwMode="auto">
          <a:xfrm>
            <a:off x="1219200" y="1901608"/>
            <a:ext cx="460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Crédito e Parcela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19201" y="2440489"/>
            <a:ext cx="4876800" cy="59400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Imóvel – </a:t>
            </a:r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Anual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INPC 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INCC</a:t>
            </a:r>
            <a:endParaRPr lang="pt-BR" sz="320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Auto – </a:t>
            </a:r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Mensal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FIPE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INPC</a:t>
            </a:r>
            <a:endParaRPr lang="pt-BR" sz="320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Pesados - Fabricante</a:t>
            </a:r>
          </a:p>
          <a:p>
            <a:pPr>
              <a:spcBef>
                <a:spcPct val="50000"/>
              </a:spcBef>
            </a:pPr>
            <a:endParaRPr lang="pt-BR" sz="3600" dirty="0">
              <a:solidFill>
                <a:srgbClr val="EF4137"/>
              </a:solidFill>
              <a:latin typeface="Myriad Pro" panose="020B0503030403020204" pitchFamily="34" charset="0"/>
            </a:endParaRPr>
          </a:p>
          <a:p>
            <a:pPr>
              <a:spcBef>
                <a:spcPct val="50000"/>
              </a:spcBef>
            </a:pPr>
            <a:endParaRPr lang="pt-BR" sz="3200" dirty="0">
              <a:solidFill>
                <a:srgbClr val="EF4137"/>
              </a:solidFill>
              <a:latin typeface="Myriad Pro" panose="020B0503030403020204" pitchFamily="34" charset="0"/>
            </a:endParaRPr>
          </a:p>
          <a:p>
            <a:pPr>
              <a:spcBef>
                <a:spcPct val="50000"/>
              </a:spcBef>
            </a:pPr>
            <a:endParaRPr lang="pt-BR" sz="3600" dirty="0">
              <a:solidFill>
                <a:srgbClr val="EF413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6407178" y="991674"/>
            <a:ext cx="20544" cy="5183428"/>
          </a:xfrm>
          <a:prstGeom prst="line">
            <a:avLst/>
          </a:prstGeom>
          <a:ln w="28575">
            <a:solidFill>
              <a:srgbClr val="178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21"/>
          <p:cNvSpPr txBox="1">
            <a:spLocks noChangeArrowheads="1"/>
          </p:cNvSpPr>
          <p:nvPr/>
        </p:nvSpPr>
        <p:spPr bwMode="auto">
          <a:xfrm>
            <a:off x="7925079" y="1732603"/>
            <a:ext cx="347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Crédito</a:t>
            </a: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21230" y="2286000"/>
            <a:ext cx="498976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Fundo Lastreados em Títulos Públicos</a:t>
            </a:r>
          </a:p>
        </p:txBody>
      </p:sp>
      <p:sp>
        <p:nvSpPr>
          <p:cNvPr id="15" name="CaixaDeTexto 23"/>
          <p:cNvSpPr txBox="1">
            <a:spLocks noChangeArrowheads="1"/>
          </p:cNvSpPr>
          <p:nvPr/>
        </p:nvSpPr>
        <p:spPr bwMode="auto">
          <a:xfrm>
            <a:off x="8122521" y="3363190"/>
            <a:ext cx="2219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Parcela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821230" y="3886200"/>
            <a:ext cx="511999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Imóvel –  </a:t>
            </a:r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Anual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INCC - INPC</a:t>
            </a:r>
            <a:endParaRPr lang="pt-BR" sz="320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Auto – </a:t>
            </a:r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Mensal</a:t>
            </a:r>
          </a:p>
          <a:p>
            <a:r>
              <a:rPr lang="pt-BR" sz="32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FIPE  - INPC</a:t>
            </a:r>
            <a:endParaRPr lang="pt-BR" sz="320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r>
              <a:rPr lang="pt-BR" sz="3200" dirty="0">
                <a:solidFill>
                  <a:schemeClr val="tx2"/>
                </a:solidFill>
                <a:latin typeface="Myriad Pro" panose="020B0503030403020204" pitchFamily="34" charset="0"/>
              </a:rPr>
              <a:t>Pesados - Fabricante</a:t>
            </a:r>
          </a:p>
        </p:txBody>
      </p:sp>
      <p:sp>
        <p:nvSpPr>
          <p:cNvPr id="24" name="Forma livre 40">
            <a:extLst>
              <a:ext uri="{FF2B5EF4-FFF2-40B4-BE49-F238E27FC236}">
                <a16:creationId xmlns:a16="http://schemas.microsoft.com/office/drawing/2014/main" xmlns="" id="{7CFE348D-069A-4B63-81F2-9F26E251C642}"/>
              </a:ext>
            </a:extLst>
          </p:cNvPr>
          <p:cNvSpPr/>
          <p:nvPr/>
        </p:nvSpPr>
        <p:spPr>
          <a:xfrm rot="5400000">
            <a:off x="5741277" y="-5630299"/>
            <a:ext cx="709447" cy="12192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16114" y="60655"/>
            <a:ext cx="2875886" cy="923330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+mj-lt"/>
              </a:rPr>
              <a:t>Í</a:t>
            </a:r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NDICES</a:t>
            </a:r>
            <a:endParaRPr lang="pt-BR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ATUALIZAÇÕES DE CRÉDITO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28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324136"/>
            <a:ext cx="12242138" cy="6349285"/>
          </a:xfrm>
          <a:prstGeom prst="rect">
            <a:avLst/>
          </a:prstGeom>
        </p:spPr>
      </p:pic>
      <p:sp>
        <p:nvSpPr>
          <p:cNvPr id="19" name="Forma livre 40">
            <a:extLst>
              <a:ext uri="{FF2B5EF4-FFF2-40B4-BE49-F238E27FC236}">
                <a16:creationId xmlns:a16="http://schemas.microsoft.com/office/drawing/2014/main" xmlns="" id="{7CFE348D-069A-4B63-81F2-9F26E251C642}"/>
              </a:ext>
            </a:extLst>
          </p:cNvPr>
          <p:cNvSpPr/>
          <p:nvPr/>
        </p:nvSpPr>
        <p:spPr>
          <a:xfrm rot="5400000">
            <a:off x="5741277" y="-5238418"/>
            <a:ext cx="709447" cy="12192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3793" y="672916"/>
            <a:ext cx="811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LANCE TOTALMENTE DEDUZIDO DO SALDO DEVEDOR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712" y="324136"/>
            <a:ext cx="3017782" cy="1066892"/>
          </a:xfrm>
          <a:prstGeom prst="rect">
            <a:avLst/>
          </a:prstGeom>
        </p:spPr>
      </p:pic>
      <p:pic>
        <p:nvPicPr>
          <p:cNvPr id="25" name="Picture 2" descr="Automotive Business Intelligence App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2;p2"/>
          <p:cNvSpPr/>
          <p:nvPr/>
        </p:nvSpPr>
        <p:spPr>
          <a:xfrm flipH="1">
            <a:off x="0" y="-89549"/>
            <a:ext cx="12192000" cy="6858000"/>
          </a:xfrm>
          <a:prstGeom prst="parallelogram">
            <a:avLst>
              <a:gd name="adj" fmla="val 0"/>
            </a:avLst>
          </a:prstGeom>
          <a:solidFill>
            <a:srgbClr val="FFFFFF">
              <a:alpha val="59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04219" y="1433175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Referência</a:t>
            </a: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De Crédito</a:t>
            </a:r>
          </a:p>
          <a:p>
            <a:pPr algn="ctr"/>
            <a:endParaRPr lang="pt-BR" sz="2400" b="1" dirty="0">
              <a:latin typeface="Trebuchet MS" panose="020B0603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469787" y="1433175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Faixa de </a:t>
            </a: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Renda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335353" y="1433175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Histórico de Pagamento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9200919" y="1433176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Tempo de Residência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39753" y="-27710"/>
            <a:ext cx="11999848" cy="8852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ANÁLISE DE CRÉDITO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932277" y="3425587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Montante </a:t>
            </a: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Pago</a:t>
            </a:r>
          </a:p>
          <a:p>
            <a:pPr algn="ctr"/>
            <a:endParaRPr lang="pt-BR" sz="2400" b="1" dirty="0">
              <a:latin typeface="Trebuchet MS" panose="020B0603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043515" y="3425587"/>
            <a:ext cx="2162503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Propriedades</a:t>
            </a:r>
          </a:p>
          <a:p>
            <a:pPr algn="ctr"/>
            <a:endParaRPr lang="pt-BR" sz="2400" b="1" dirty="0">
              <a:latin typeface="Trebuchet MS" panose="020B0603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124172" y="3439282"/>
            <a:ext cx="2039655" cy="1440000"/>
          </a:xfrm>
          <a:prstGeom prst="rect">
            <a:avLst/>
          </a:prstGeom>
          <a:solidFill>
            <a:schemeClr val="bg1"/>
          </a:solidFill>
          <a:ln w="1397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Estabilidade de Emprego</a:t>
            </a:r>
            <a:endParaRPr lang="pt-BR" sz="2400" b="1" dirty="0">
              <a:latin typeface="Trebuchet MS" panose="020B0603020202020204" pitchFamily="34" charset="0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604219" y="5417999"/>
            <a:ext cx="3586781" cy="12144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bg1"/>
                </a:solidFill>
              </a:rPr>
              <a:t>Prazo para análise 3 dias úteis </a:t>
            </a: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4343400" y="5417999"/>
            <a:ext cx="3780772" cy="12144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bg1"/>
                </a:solidFill>
              </a:rPr>
              <a:t>Validade da Análise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12 meses</a:t>
            </a:r>
          </a:p>
        </p:txBody>
      </p:sp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xmlns="" id="{CA7EAF54-6693-479C-BC1E-DAAB1D694CAD}"/>
              </a:ext>
            </a:extLst>
          </p:cNvPr>
          <p:cNvSpPr/>
          <p:nvPr/>
        </p:nvSpPr>
        <p:spPr>
          <a:xfrm>
            <a:off x="2602493" y="1890343"/>
            <a:ext cx="4173768" cy="3837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ANÁLISE DE CRÉDITO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8229600" y="5418000"/>
            <a:ext cx="3962400" cy="12144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Liberação do Crédito 15 </a:t>
            </a:r>
            <a:r>
              <a:rPr lang="pt-BR" sz="3600" dirty="0" smtClean="0">
                <a:solidFill>
                  <a:schemeClr val="bg1"/>
                </a:solidFill>
              </a:rPr>
              <a:t>a </a:t>
            </a:r>
            <a:r>
              <a:rPr lang="pt-BR" sz="3600" dirty="0" smtClean="0">
                <a:solidFill>
                  <a:schemeClr val="bg1"/>
                </a:solidFill>
              </a:rPr>
              <a:t>45 dias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3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35" y="1064913"/>
            <a:ext cx="959999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13"/>
          <p:cNvSpPr txBox="1">
            <a:spLocks/>
          </p:cNvSpPr>
          <p:nvPr/>
        </p:nvSpPr>
        <p:spPr>
          <a:xfrm>
            <a:off x="1873743" y="930665"/>
            <a:ext cx="2069886" cy="107648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3200" kern="0" dirty="0">
                <a:solidFill>
                  <a:srgbClr val="FF9800"/>
                </a:solidFill>
              </a:rPr>
              <a:t>IMÓVEL</a:t>
            </a:r>
            <a:endParaRPr lang="en" sz="3200" kern="0" dirty="0">
              <a:solidFill>
                <a:srgbClr val="00B0F0"/>
              </a:solidFill>
            </a:endParaRPr>
          </a:p>
        </p:txBody>
      </p:sp>
      <p:sp>
        <p:nvSpPr>
          <p:cNvPr id="6" name="Shape 213"/>
          <p:cNvSpPr txBox="1">
            <a:spLocks/>
          </p:cNvSpPr>
          <p:nvPr/>
        </p:nvSpPr>
        <p:spPr>
          <a:xfrm>
            <a:off x="5111788" y="995876"/>
            <a:ext cx="3026519" cy="107648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3200" kern="0" dirty="0">
                <a:solidFill>
                  <a:srgbClr val="FF9800"/>
                </a:solidFill>
              </a:rPr>
              <a:t>CONTRUÇÃO E REFORMA</a:t>
            </a:r>
            <a:endParaRPr lang="en" sz="3200" kern="0" dirty="0">
              <a:solidFill>
                <a:srgbClr val="00B0F0"/>
              </a:solidFill>
            </a:endParaRPr>
          </a:p>
        </p:txBody>
      </p:sp>
      <p:sp>
        <p:nvSpPr>
          <p:cNvPr id="7" name="Shape 213"/>
          <p:cNvSpPr txBox="1">
            <a:spLocks/>
          </p:cNvSpPr>
          <p:nvPr/>
        </p:nvSpPr>
        <p:spPr>
          <a:xfrm>
            <a:off x="9334072" y="948063"/>
            <a:ext cx="3026519" cy="107648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3200" kern="0" dirty="0">
                <a:solidFill>
                  <a:srgbClr val="FF9800"/>
                </a:solidFill>
              </a:rPr>
              <a:t>AUTO E PESADOS</a:t>
            </a:r>
            <a:endParaRPr lang="en" sz="3200" kern="0" dirty="0">
              <a:solidFill>
                <a:srgbClr val="00B0F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9600" y="2365307"/>
            <a:ext cx="3138916" cy="22082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r>
              <a:rPr lang="pt-BR" sz="1867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É necessário a vistoria do Imóvel, que será feita por um Engenheiro credenciado pela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Administradora</a:t>
            </a:r>
            <a:endParaRPr lang="pt-BR" sz="1867" kern="0" dirty="0">
              <a:solidFill>
                <a:srgbClr val="004386"/>
              </a:solidFill>
              <a:latin typeface="Myriad Pro" panose="020B0503030403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95526" y="2319294"/>
            <a:ext cx="3749545" cy="3908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r>
              <a:rPr lang="pt-BR" sz="1600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consorciado  poderá utilizar até </a:t>
            </a:r>
            <a:r>
              <a:rPr lang="pt-BR" sz="1867" kern="0" dirty="0">
                <a:solidFill>
                  <a:srgbClr val="009FE4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50% </a:t>
            </a:r>
            <a:r>
              <a:rPr lang="pt-BR" sz="1600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do crédito para comprar o terreno e </a:t>
            </a:r>
            <a:r>
              <a:rPr lang="pt-BR" sz="1867" kern="0" dirty="0">
                <a:solidFill>
                  <a:srgbClr val="009FE4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a</a:t>
            </a:r>
            <a:r>
              <a:rPr lang="pt-BR" sz="1600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 </a:t>
            </a:r>
            <a:r>
              <a:rPr lang="pt-BR" sz="1867" kern="0" dirty="0">
                <a:solidFill>
                  <a:srgbClr val="009FE4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sobra utilizada para construção</a:t>
            </a:r>
            <a:r>
              <a:rPr lang="pt-BR" sz="1867" kern="0" dirty="0">
                <a:solidFill>
                  <a:srgbClr val="188FA5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.</a:t>
            </a:r>
          </a:p>
          <a:p>
            <a:pPr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r>
              <a:rPr lang="pt-BR" sz="1867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O pagamento será efetuado por meio de reembolso, conforme as etapas especificadas no </a:t>
            </a:r>
            <a:r>
              <a:rPr lang="pt-BR" sz="2133" kern="0" dirty="0">
                <a:solidFill>
                  <a:srgbClr val="009FE4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Cronograma Físico-Financeiro</a:t>
            </a:r>
            <a:r>
              <a:rPr lang="pt-BR" sz="3733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.</a:t>
            </a:r>
          </a:p>
          <a:p>
            <a:pPr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endParaRPr lang="pt-BR" sz="3733" kern="0" dirty="0">
              <a:solidFill>
                <a:srgbClr val="188FA5"/>
              </a:solidFill>
              <a:latin typeface="Myriad Pro" panose="020B0503030403020204" pitchFamily="34" charset="0"/>
              <a:cs typeface="Times New Roman" pitchFamily="18" charset="0"/>
              <a:sym typeface="Arial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21344" y="1309213"/>
            <a:ext cx="22284" cy="4385489"/>
          </a:xfrm>
          <a:prstGeom prst="line">
            <a:avLst/>
          </a:prstGeom>
          <a:ln w="44450">
            <a:solidFill>
              <a:schemeClr val="accent4">
                <a:lumMod val="75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835670" y="4827431"/>
            <a:ext cx="3263532" cy="10711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67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845071" y="1309213"/>
            <a:ext cx="22284" cy="4385489"/>
          </a:xfrm>
          <a:prstGeom prst="line">
            <a:avLst/>
          </a:prstGeom>
          <a:ln w="44450">
            <a:solidFill>
              <a:schemeClr val="accent4">
                <a:lumMod val="75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ome,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30666"/>
            <a:ext cx="1340343" cy="10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ork,building,repair,tool,construction,working,construction,wor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86" y="995876"/>
            <a:ext cx="883008" cy="8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67355" y="2024545"/>
            <a:ext cx="4324645" cy="57453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r>
              <a:rPr lang="pt-BR" sz="1867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É necessário a inclusão da alienação do automóvel no SNG* e o registro do Contrato de Alienação </a:t>
            </a:r>
          </a:p>
          <a:p>
            <a:pPr algn="ctr"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r>
              <a:rPr lang="pt-BR" sz="1867" kern="0" dirty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Na compra máquinas ou implementos agrícola seminovos deverá ter até 02 anos de fabricação e adquirido em uma revenda ou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distribuidor. Também,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na compra de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máquinas e equipamentos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algumas Administradoras 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solicitam </a:t>
            </a:r>
            <a:r>
              <a:rPr lang="pt-BR" sz="1867" kern="0" dirty="0" smtClean="0">
                <a:solidFill>
                  <a:srgbClr val="004386"/>
                </a:solidFill>
                <a:latin typeface="Myriad Pro" panose="020B0503030403020204" pitchFamily="34" charset="0"/>
                <a:cs typeface="Times New Roman" pitchFamily="18" charset="0"/>
                <a:sym typeface="Arial"/>
              </a:rPr>
              <a:t>veículos como garantia</a:t>
            </a:r>
            <a:endParaRPr lang="en-US" sz="1867" kern="0" dirty="0">
              <a:solidFill>
                <a:srgbClr val="004386"/>
              </a:solidFill>
              <a:latin typeface="Myriad Pro" panose="020B0503030403020204" pitchFamily="34" charset="0"/>
              <a:cs typeface="Times New Roman" pitchFamily="18" charset="0"/>
              <a:sym typeface="Arial"/>
            </a:endParaRPr>
          </a:p>
          <a:p>
            <a:pPr algn="ctr">
              <a:lnSpc>
                <a:spcPts val="3333"/>
              </a:lnSpc>
              <a:spcBef>
                <a:spcPct val="50000"/>
              </a:spcBef>
              <a:buClr>
                <a:srgbClr val="6611CC"/>
              </a:buClr>
            </a:pPr>
            <a:endParaRPr lang="en-US" sz="1867" kern="0" dirty="0">
              <a:solidFill>
                <a:srgbClr val="004386"/>
              </a:solidFill>
              <a:latin typeface="Myriad Pro" panose="020B0503030403020204" pitchFamily="34" charset="0"/>
              <a:cs typeface="Times New Roman" pitchFamily="18" charset="0"/>
              <a:sym typeface="Arial"/>
            </a:endParaRPr>
          </a:p>
          <a:p>
            <a:pPr algn="ctr"/>
            <a:endParaRPr lang="pt-BR" sz="1867" kern="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Arial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56706"/>
            <a:ext cx="12099202" cy="8739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SÃO FEITOS OS PROCESSOS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ANÁLISE DA GARANTIA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5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72503" y="2106056"/>
            <a:ext cx="7666193" cy="1523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 rot="5400000">
            <a:off x="-2077316" y="2049515"/>
            <a:ext cx="6858000" cy="2758969"/>
          </a:xfrm>
          <a:custGeom>
            <a:avLst/>
            <a:gdLst>
              <a:gd name="connsiteX0" fmla="*/ 3448790 w 6897581"/>
              <a:gd name="connsiteY0" fmla="*/ 0 h 2967166"/>
              <a:gd name="connsiteX1" fmla="*/ 6870334 w 6897581"/>
              <a:gd name="connsiteY1" fmla="*/ 2788638 h 2967166"/>
              <a:gd name="connsiteX2" fmla="*/ 6897581 w 6897581"/>
              <a:gd name="connsiteY2" fmla="*/ 2967166 h 2967166"/>
              <a:gd name="connsiteX3" fmla="*/ 0 w 6897581"/>
              <a:gd name="connsiteY3" fmla="*/ 2967166 h 2967166"/>
              <a:gd name="connsiteX4" fmla="*/ 27246 w 6897581"/>
              <a:gd name="connsiteY4" fmla="*/ 2788638 h 2967166"/>
              <a:gd name="connsiteX5" fmla="*/ 3448790 w 6897581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581" h="2967166">
                <a:moveTo>
                  <a:pt x="3448790" y="0"/>
                </a:moveTo>
                <a:cubicBezTo>
                  <a:pt x="5136538" y="0"/>
                  <a:pt x="6544671" y="1197166"/>
                  <a:pt x="6870334" y="2788638"/>
                </a:cubicBezTo>
                <a:lnTo>
                  <a:pt x="6897581" y="2967166"/>
                </a:lnTo>
                <a:lnTo>
                  <a:pt x="0" y="2967166"/>
                </a:lnTo>
                <a:lnTo>
                  <a:pt x="27246" y="2788638"/>
                </a:lnTo>
                <a:cubicBezTo>
                  <a:pt x="352909" y="1197166"/>
                  <a:pt x="1761043" y="0"/>
                  <a:pt x="3448790" y="0"/>
                </a:cubicBezTo>
                <a:close/>
              </a:path>
            </a:pathLst>
          </a:custGeom>
          <a:solidFill>
            <a:srgbClr val="24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739260" y="1410354"/>
            <a:ext cx="756744" cy="7725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058030" y="1012435"/>
            <a:ext cx="7288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Gautami" panose="020B0502040204020203" pitchFamily="34" charset="0"/>
                <a:cs typeface="Gautami" panose="020B0502040204020203" pitchFamily="34" charset="0"/>
              </a:rPr>
              <a:t>Qualquer pessoa entre 18 e 69 anos de idade (automóvel) ou entre 18 e 64 anos de idade (imóvel</a:t>
            </a:r>
            <a:r>
              <a:rPr lang="pt-BR" sz="2400" dirty="0" smtClean="0">
                <a:latin typeface="Gautami" panose="020B0502040204020203" pitchFamily="34" charset="0"/>
                <a:cs typeface="Gautami" panose="020B0502040204020203" pitchFamily="34" charset="0"/>
              </a:rPr>
              <a:t>) com Seguro de Vida. </a:t>
            </a:r>
          </a:p>
          <a:p>
            <a:r>
              <a:rPr lang="pt-BR" sz="2400" dirty="0" smtClean="0">
                <a:latin typeface="Gautami" panose="020B0502040204020203" pitchFamily="34" charset="0"/>
                <a:cs typeface="Gautami" panose="020B0502040204020203" pitchFamily="34" charset="0"/>
              </a:rPr>
              <a:t>PF até 80 anos sem seguro de vida (Mapfre)</a:t>
            </a:r>
            <a:endParaRPr lang="pt-BR" sz="2400" dirty="0" smtClean="0"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r>
              <a:rPr lang="pt-BR" sz="2400" dirty="0" smtClean="0">
                <a:latin typeface="Gautami" panose="020B0502040204020203" pitchFamily="34" charset="0"/>
                <a:cs typeface="Gautami" panose="020B0502040204020203" pitchFamily="34" charset="0"/>
              </a:rPr>
              <a:t>ou </a:t>
            </a:r>
            <a:r>
              <a:rPr lang="pt-BR" sz="2400" dirty="0">
                <a:latin typeface="Gautami" panose="020B0502040204020203" pitchFamily="34" charset="0"/>
                <a:cs typeface="Gautami" panose="020B0502040204020203" pitchFamily="34" charset="0"/>
              </a:rPr>
              <a:t>Pessoa Jurídica</a:t>
            </a:r>
            <a:endParaRPr lang="en" sz="2400" dirty="0"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pPr lvl="0"/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58031" y="3219177"/>
            <a:ext cx="700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atin typeface="Gautami" panose="020B0502040204020203" pitchFamily="34" charset="0"/>
                <a:cs typeface="Gautami" panose="020B0502040204020203" pitchFamily="34" charset="0"/>
              </a:rPr>
              <a:t>Renda média de 3 vezes o valor da parcela</a:t>
            </a:r>
          </a:p>
        </p:txBody>
      </p:sp>
      <p:sp>
        <p:nvSpPr>
          <p:cNvPr id="8" name="Retângulo 7"/>
          <p:cNvSpPr/>
          <p:nvPr/>
        </p:nvSpPr>
        <p:spPr>
          <a:xfrm>
            <a:off x="4058031" y="4558196"/>
            <a:ext cx="7288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Gautami" panose="020B0502040204020203" pitchFamily="34" charset="0"/>
                <a:cs typeface="Gautami" panose="020B0502040204020203" pitchFamily="34" charset="0"/>
              </a:rPr>
              <a:t>Tenha qualquer sonho de ordem financeira a ser realizado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2372502" y="3712213"/>
            <a:ext cx="7666193" cy="1523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372501" y="5356051"/>
            <a:ext cx="7666193" cy="1523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2339866" y="1358369"/>
            <a:ext cx="155553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339866" y="3035447"/>
            <a:ext cx="155553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344704" y="4712525"/>
            <a:ext cx="155553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COMO INDENTIFICAR CLIENTES 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2" grpId="0" animBg="1"/>
      <p:bldP spid="5" grpId="0"/>
      <p:bldP spid="6" grpId="0"/>
      <p:bldP spid="8" grpId="0"/>
      <p:bldP spid="40" grpId="0" animBg="1"/>
      <p:bldP spid="41" grpId="0" animBg="1"/>
      <p:bldP spid="34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Shape 403"/>
          <p:cNvSpPr/>
          <p:nvPr/>
        </p:nvSpPr>
        <p:spPr>
          <a:xfrm flipH="1">
            <a:off x="685797" y="4038600"/>
            <a:ext cx="5562601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TROCA DE VEÍCULO OU FROTA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8" name="Shape 403"/>
          <p:cNvSpPr/>
          <p:nvPr/>
        </p:nvSpPr>
        <p:spPr>
          <a:xfrm flipH="1">
            <a:off x="685796" y="1752601"/>
            <a:ext cx="5562602" cy="860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QUITAÇÃO DE FINANCIAMENTO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2" name="Shape 403"/>
          <p:cNvSpPr/>
          <p:nvPr/>
        </p:nvSpPr>
        <p:spPr>
          <a:xfrm flipH="1">
            <a:off x="6705600" y="1752600"/>
            <a:ext cx="5257800" cy="12953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COMPRA </a:t>
            </a:r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INTELIGENTE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COMPRA PROGRAMA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3" name="Shape 403"/>
          <p:cNvSpPr/>
          <p:nvPr/>
        </p:nvSpPr>
        <p:spPr>
          <a:xfrm flipH="1">
            <a:off x="6705600" y="3270262"/>
            <a:ext cx="5257800" cy="1149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O CLIENTE PODE </a:t>
            </a:r>
          </a:p>
          <a:p>
            <a:pPr lvl="0" algn="ctr"/>
            <a:r>
              <a:rPr lang="pt-BR" sz="2400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COMPRAR MAIS DE </a:t>
            </a:r>
          </a:p>
          <a:p>
            <a:pPr lvl="0" algn="ctr"/>
            <a:r>
              <a:rPr lang="pt-BR" sz="2400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UMA COTA</a:t>
            </a:r>
          </a:p>
        </p:txBody>
      </p:sp>
      <p:sp>
        <p:nvSpPr>
          <p:cNvPr id="14" name="Shape 403"/>
          <p:cNvSpPr/>
          <p:nvPr/>
        </p:nvSpPr>
        <p:spPr>
          <a:xfrm flipH="1">
            <a:off x="685792" y="2895600"/>
            <a:ext cx="5562607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POUPANÇA PROGRAMADA 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RESGATAR O DINHEIRO EM ESPÉCIE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8" name="Shape 403">
            <a:extLst>
              <a:ext uri="{FF2B5EF4-FFF2-40B4-BE49-F238E27FC236}">
                <a16:creationId xmlns:a16="http://schemas.microsoft.com/office/drawing/2014/main" xmlns="" id="{1BEF5C56-118D-4505-A94B-609B0E112ECA}"/>
              </a:ext>
            </a:extLst>
          </p:cNvPr>
          <p:cNvSpPr/>
          <p:nvPr/>
        </p:nvSpPr>
        <p:spPr>
          <a:xfrm flipH="1">
            <a:off x="6705600" y="381001"/>
            <a:ext cx="52578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CAPITAL DE GIRO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hape 403"/>
          <p:cNvSpPr/>
          <p:nvPr/>
        </p:nvSpPr>
        <p:spPr>
          <a:xfrm flipH="1">
            <a:off x="685794" y="381001"/>
            <a:ext cx="5410205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PLANEJAMENTO FINANCEIRO</a:t>
            </a:r>
          </a:p>
        </p:txBody>
      </p:sp>
      <p:sp>
        <p:nvSpPr>
          <p:cNvPr id="25" name="Shape 403"/>
          <p:cNvSpPr/>
          <p:nvPr/>
        </p:nvSpPr>
        <p:spPr>
          <a:xfrm flipH="1">
            <a:off x="685795" y="5181601"/>
            <a:ext cx="5562602" cy="6857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AUMENTO DE PATRIMÔNIO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6" name="Shape 403"/>
          <p:cNvSpPr/>
          <p:nvPr/>
        </p:nvSpPr>
        <p:spPr>
          <a:xfrm flipH="1">
            <a:off x="6705600" y="4495801"/>
            <a:ext cx="52578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SEGURO DE VIDA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137894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14"/>
          <p:cNvSpPr txBox="1">
            <a:spLocks/>
          </p:cNvSpPr>
          <p:nvPr/>
        </p:nvSpPr>
        <p:spPr>
          <a:xfrm>
            <a:off x="9183718" y="541960"/>
            <a:ext cx="2388358" cy="114863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INVESTIR</a:t>
            </a:r>
            <a:r>
              <a:rPr lang="pt-BR" sz="1333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R$250 MIL</a:t>
            </a:r>
            <a:endParaRPr lang="en" sz="1867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Shape 214"/>
          <p:cNvSpPr txBox="1">
            <a:spLocks/>
          </p:cNvSpPr>
          <p:nvPr/>
        </p:nvSpPr>
        <p:spPr>
          <a:xfrm>
            <a:off x="9489068" y="3997530"/>
            <a:ext cx="1816256" cy="118806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RENDA FIXA</a:t>
            </a:r>
            <a:r>
              <a:rPr lang="pt-BR" sz="11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0,6%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R$1.500</a:t>
            </a:r>
            <a:endParaRPr lang="en" sz="1600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Shape 214"/>
          <p:cNvSpPr txBox="1">
            <a:spLocks/>
          </p:cNvSpPr>
          <p:nvPr/>
        </p:nvSpPr>
        <p:spPr>
          <a:xfrm>
            <a:off x="9483982" y="5481551"/>
            <a:ext cx="1816256" cy="106364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POUPANÇA</a:t>
            </a:r>
            <a:endParaRPr lang="pt-BR" sz="11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0,5%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R$1.250</a:t>
            </a:r>
            <a:endParaRPr lang="en" sz="1600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Shape 214"/>
          <p:cNvSpPr txBox="1">
            <a:spLocks/>
          </p:cNvSpPr>
          <p:nvPr/>
        </p:nvSpPr>
        <p:spPr>
          <a:xfrm>
            <a:off x="9483982" y="2423762"/>
            <a:ext cx="1816256" cy="13210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TESOURO DIRETO</a:t>
            </a:r>
            <a:endParaRPr lang="pt-BR" sz="11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0,6%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R$1.500 </a:t>
            </a:r>
            <a:endParaRPr lang="en" sz="1600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Shape 214"/>
          <p:cNvSpPr txBox="1">
            <a:spLocks/>
          </p:cNvSpPr>
          <p:nvPr/>
        </p:nvSpPr>
        <p:spPr>
          <a:xfrm>
            <a:off x="704653" y="2262060"/>
            <a:ext cx="2686553" cy="70763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COMPRA UMA CASA</a:t>
            </a:r>
            <a:endParaRPr lang="pt-BR" sz="11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R$500 MIL</a:t>
            </a:r>
            <a:endParaRPr lang="en" sz="1867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Shape 214"/>
          <p:cNvSpPr txBox="1">
            <a:spLocks/>
          </p:cNvSpPr>
          <p:nvPr/>
        </p:nvSpPr>
        <p:spPr>
          <a:xfrm>
            <a:off x="704653" y="3463125"/>
            <a:ext cx="2686553" cy="70763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ALUGA E RECEBE</a:t>
            </a:r>
            <a:endParaRPr lang="pt-BR" sz="11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R$2 MIL</a:t>
            </a:r>
            <a:endParaRPr lang="en" sz="1867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Shape 214"/>
          <p:cNvSpPr txBox="1">
            <a:spLocks/>
          </p:cNvSpPr>
          <p:nvPr/>
        </p:nvSpPr>
        <p:spPr>
          <a:xfrm>
            <a:off x="704653" y="4725258"/>
            <a:ext cx="2686553" cy="8624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COM O ALUGUEL,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PAGA A PARCELA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DO CONSÓRCIO</a:t>
            </a:r>
            <a:endParaRPr lang="pt-BR" sz="10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R$1.740 MIL</a:t>
            </a:r>
            <a:endParaRPr lang="en" sz="1467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Shape 214"/>
          <p:cNvSpPr txBox="1">
            <a:spLocks/>
          </p:cNvSpPr>
          <p:nvPr/>
        </p:nvSpPr>
        <p:spPr>
          <a:xfrm>
            <a:off x="704654" y="5878752"/>
            <a:ext cx="2686552" cy="70763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SOBRA</a:t>
            </a:r>
            <a:endParaRPr lang="pt-BR" sz="12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R$260</a:t>
            </a:r>
            <a:endParaRPr lang="en" sz="1600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Shape 214"/>
          <p:cNvSpPr txBox="1">
            <a:spLocks/>
          </p:cNvSpPr>
          <p:nvPr/>
        </p:nvSpPr>
        <p:spPr>
          <a:xfrm>
            <a:off x="704653" y="541960"/>
            <a:ext cx="2686553" cy="114863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CONTEMPLADO</a:t>
            </a: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COM UM </a:t>
            </a:r>
            <a:r>
              <a:rPr lang="pt-BR" sz="18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LANCE </a:t>
            </a:r>
            <a:r>
              <a:rPr lang="pt-BR" sz="14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DE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33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R$250 MIL</a:t>
            </a:r>
            <a:endParaRPr lang="en" sz="2133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Shape 214"/>
          <p:cNvSpPr txBox="1">
            <a:spLocks/>
          </p:cNvSpPr>
          <p:nvPr/>
        </p:nvSpPr>
        <p:spPr>
          <a:xfrm>
            <a:off x="4636433" y="5155919"/>
            <a:ext cx="3302056" cy="138927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PATRIMÔNIO FINAL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</a:t>
            </a:r>
            <a:r>
              <a:rPr lang="pt-BR" sz="3733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750 MIL</a:t>
            </a:r>
            <a:endParaRPr lang="en" sz="3733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" name="Shape 214"/>
          <p:cNvSpPr txBox="1">
            <a:spLocks/>
          </p:cNvSpPr>
          <p:nvPr/>
        </p:nvSpPr>
        <p:spPr>
          <a:xfrm>
            <a:off x="4636434" y="393364"/>
            <a:ext cx="3302055" cy="1297227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5378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PATRIMÔNIO INICIAL</a:t>
            </a:r>
            <a:endParaRPr lang="pt-BR" sz="1800" b="1" dirty="0">
              <a:solidFill>
                <a:srgbClr val="3F5378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7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R$</a:t>
            </a:r>
            <a:r>
              <a:rPr lang="pt-BR" sz="3733" b="1" dirty="0">
                <a:solidFill>
                  <a:srgbClr val="0070C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500 MIL</a:t>
            </a:r>
            <a:endParaRPr lang="en" sz="3733" b="1" dirty="0">
              <a:solidFill>
                <a:srgbClr val="0070C0"/>
              </a:solidFill>
              <a:latin typeface="Trebuchet MS" panose="020B06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Seta para baixo 21"/>
          <p:cNvSpPr/>
          <p:nvPr/>
        </p:nvSpPr>
        <p:spPr>
          <a:xfrm>
            <a:off x="1879797" y="1635197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65" name="Seta para baixo 64"/>
          <p:cNvSpPr/>
          <p:nvPr/>
        </p:nvSpPr>
        <p:spPr>
          <a:xfrm>
            <a:off x="1884143" y="2916646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66" name="Seta para baixo 65"/>
          <p:cNvSpPr/>
          <p:nvPr/>
        </p:nvSpPr>
        <p:spPr>
          <a:xfrm>
            <a:off x="1882592" y="4146510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67" name="Seta para baixo 66"/>
          <p:cNvSpPr/>
          <p:nvPr/>
        </p:nvSpPr>
        <p:spPr>
          <a:xfrm>
            <a:off x="1882592" y="5587758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68" name="Seta para baixo 67"/>
          <p:cNvSpPr/>
          <p:nvPr/>
        </p:nvSpPr>
        <p:spPr>
          <a:xfrm rot="3401509">
            <a:off x="3728303" y="753708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69" name="Seta para baixo 68"/>
          <p:cNvSpPr/>
          <p:nvPr/>
        </p:nvSpPr>
        <p:spPr>
          <a:xfrm rot="18267040">
            <a:off x="8513858" y="824854"/>
            <a:ext cx="382917" cy="4342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72" name="Seta para baixo 71"/>
          <p:cNvSpPr/>
          <p:nvPr/>
        </p:nvSpPr>
        <p:spPr>
          <a:xfrm>
            <a:off x="10240894" y="1635197"/>
            <a:ext cx="490107" cy="5358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>
              <a:latin typeface="Trebuchet MS" panose="020B0603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919761" y="1807836"/>
            <a:ext cx="46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</a:rPr>
              <a:t>Investimento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2423762"/>
            <a:ext cx="3733801" cy="1939872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6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9" grpId="0" animBg="1"/>
      <p:bldP spid="30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42" grpId="0" animBg="1"/>
      <p:bldP spid="44" grpId="0" animBg="1"/>
      <p:bldP spid="2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782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6" name="Shape 403"/>
          <p:cNvSpPr/>
          <p:nvPr/>
        </p:nvSpPr>
        <p:spPr>
          <a:xfrm flipH="1">
            <a:off x="685794" y="5257800"/>
            <a:ext cx="4876804" cy="12953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FINANCIAMENTO É MAIS RÁPIDO!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8" name="Shape 403"/>
          <p:cNvSpPr/>
          <p:nvPr/>
        </p:nvSpPr>
        <p:spPr>
          <a:xfrm flipH="1">
            <a:off x="685793" y="2613030"/>
            <a:ext cx="4876805" cy="11207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CONSÓRCIO DEMORA! 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2" name="Shape 403"/>
          <p:cNvSpPr/>
          <p:nvPr/>
        </p:nvSpPr>
        <p:spPr>
          <a:xfrm flipH="1">
            <a:off x="6388816" y="2613030"/>
            <a:ext cx="5574584" cy="1425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PODEMOS PROGRAMAR A SUA CONTEMPLAÇÃO. 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QUAL RESERVA </a:t>
            </a:r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DISPONÍVEL PARA ESSE PROJETO?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4" name="Shape 403"/>
          <p:cNvSpPr/>
          <p:nvPr/>
        </p:nvSpPr>
        <p:spPr>
          <a:xfrm flipH="1">
            <a:off x="685791" y="4191000"/>
            <a:ext cx="4876806" cy="914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QUAL É O VALOR IDEAL PARA O  LANCE?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6" name="Shape 403"/>
          <p:cNvSpPr/>
          <p:nvPr/>
        </p:nvSpPr>
        <p:spPr>
          <a:xfrm flipH="1">
            <a:off x="509362" y="76201"/>
            <a:ext cx="11606438" cy="7425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4800" b="1" dirty="0" smtClean="0">
                <a:solidFill>
                  <a:srgbClr val="FFFFFF"/>
                </a:solidFill>
                <a:latin typeface="Trebuchet MS" pitchFamily="34" charset="0"/>
                <a:ea typeface="Arvo"/>
                <a:cs typeface="Arvo"/>
                <a:sym typeface="Arvo"/>
              </a:rPr>
              <a:t>PRINCIPAIS OBJEÇÕES</a:t>
            </a:r>
            <a:endParaRPr lang="pt-BR" sz="4800" b="1" dirty="0">
              <a:solidFill>
                <a:srgbClr val="FFFFFF"/>
              </a:solidFill>
              <a:latin typeface="Trebuchet MS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8" name="Shape 403">
            <a:extLst>
              <a:ext uri="{FF2B5EF4-FFF2-40B4-BE49-F238E27FC236}">
                <a16:creationId xmlns:a16="http://schemas.microsoft.com/office/drawing/2014/main" xmlns="" id="{1BEF5C56-118D-4505-A94B-609B0E112ECA}"/>
              </a:ext>
            </a:extLst>
          </p:cNvPr>
          <p:cNvSpPr/>
          <p:nvPr/>
        </p:nvSpPr>
        <p:spPr>
          <a:xfrm flipH="1">
            <a:off x="6388816" y="1030480"/>
            <a:ext cx="5574584" cy="1407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QUEM FAZ O PRAZO É VOCÊ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TEMOS OUTRAS OPÇÕES DE GRUPOS EM ANDAMENTO COM PRAZOS MENORES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hape 403"/>
          <p:cNvSpPr/>
          <p:nvPr/>
        </p:nvSpPr>
        <p:spPr>
          <a:xfrm flipH="1">
            <a:off x="685797" y="1030480"/>
            <a:ext cx="4876802" cy="950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PRAZO MUITO LONGO!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6" name="Shape 403"/>
          <p:cNvSpPr/>
          <p:nvPr/>
        </p:nvSpPr>
        <p:spPr>
          <a:xfrm flipH="1">
            <a:off x="6354144" y="5257800"/>
            <a:ext cx="5609255" cy="14962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OS JUROS DE DOIS ANOS DE UM FINANCIAMENTO, EQUIVALE A TAXA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ADMINISTRATIVA DO CONSÓRCIO DE 16 ANOS 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7" name="Shape 403"/>
          <p:cNvSpPr/>
          <p:nvPr/>
        </p:nvSpPr>
        <p:spPr>
          <a:xfrm flipH="1">
            <a:off x="6388816" y="4191000"/>
            <a:ext cx="5574581" cy="914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O CLIENTE PODE OFERTAR A PARTIR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DE 1 PARCELA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420157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1565" y="6925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6" name="Shape 403"/>
          <p:cNvSpPr/>
          <p:nvPr/>
        </p:nvSpPr>
        <p:spPr>
          <a:xfrm flipH="1">
            <a:off x="685792" y="5257800"/>
            <a:ext cx="11201407" cy="12953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QUAL O VALOR JÁ ACUMULADO PARA ESSE PROJETO? 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(ENTRADA)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8" name="Shape 403"/>
          <p:cNvSpPr/>
          <p:nvPr/>
        </p:nvSpPr>
        <p:spPr>
          <a:xfrm flipH="1">
            <a:off x="685792" y="2362200"/>
            <a:ext cx="11277608" cy="13715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QUAL EXPECTAVIVA? 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(PRAZO PARA CONCLUSÃO DO  PROJETO)  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4" name="Shape 403"/>
          <p:cNvSpPr/>
          <p:nvPr/>
        </p:nvSpPr>
        <p:spPr>
          <a:xfrm flipH="1">
            <a:off x="3238490" y="3962401"/>
            <a:ext cx="6286507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VALOR MENSAL DISPONÍVEL? 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6" name="Shape 403"/>
          <p:cNvSpPr/>
          <p:nvPr/>
        </p:nvSpPr>
        <p:spPr>
          <a:xfrm flipH="1">
            <a:off x="509362" y="76201"/>
            <a:ext cx="11606438" cy="7425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4800" b="1" dirty="0" smtClean="0">
                <a:solidFill>
                  <a:srgbClr val="FFFFFF"/>
                </a:solidFill>
                <a:latin typeface="Trebuchet MS" pitchFamily="34" charset="0"/>
                <a:ea typeface="Arvo"/>
                <a:cs typeface="Arvo"/>
                <a:sym typeface="Arvo"/>
              </a:rPr>
              <a:t>PERGUNTAS CHAVES </a:t>
            </a:r>
            <a:endParaRPr lang="pt-BR" sz="4800" b="1" dirty="0">
              <a:solidFill>
                <a:srgbClr val="FFFFFF"/>
              </a:solidFill>
              <a:latin typeface="Trebuchet MS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8" name="Shape 403">
            <a:extLst>
              <a:ext uri="{FF2B5EF4-FFF2-40B4-BE49-F238E27FC236}">
                <a16:creationId xmlns:a16="http://schemas.microsoft.com/office/drawing/2014/main" xmlns="" id="{1BEF5C56-118D-4505-A94B-609B0E112ECA}"/>
              </a:ext>
            </a:extLst>
          </p:cNvPr>
          <p:cNvSpPr/>
          <p:nvPr/>
        </p:nvSpPr>
        <p:spPr>
          <a:xfrm flipH="1">
            <a:off x="6388816" y="1030481"/>
            <a:ext cx="5574584" cy="950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PRAZO PARA PAGAR?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hape 403"/>
          <p:cNvSpPr/>
          <p:nvPr/>
        </p:nvSpPr>
        <p:spPr>
          <a:xfrm flipH="1">
            <a:off x="685796" y="1030480"/>
            <a:ext cx="5105403" cy="950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QUAL O PLANEJAMENTO?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34459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6581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Shape 403"/>
          <p:cNvSpPr/>
          <p:nvPr/>
        </p:nvSpPr>
        <p:spPr>
          <a:xfrm flipH="1">
            <a:off x="685791" y="2133601"/>
            <a:ext cx="5257805" cy="11048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90% DAS PESSOAS CONTINUAM BUSCANDO IMÓVEIS</a:t>
            </a: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45% QUEREM COMPRAR COM MAIS CALMA </a:t>
            </a:r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45</a:t>
            </a:r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%  QUEREM COMPRAR  IMEDIATAMENTE</a:t>
            </a:r>
            <a:endParaRPr lang="pt-BR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8" name="Shape 403"/>
          <p:cNvSpPr/>
          <p:nvPr/>
        </p:nvSpPr>
        <p:spPr>
          <a:xfrm flipH="1">
            <a:off x="685792" y="1066800"/>
            <a:ext cx="5257810" cy="876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endParaRPr lang="pt-BR" sz="2000" b="1" dirty="0" smtClean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MUDANÇA COMPORTAMENTAL</a:t>
            </a: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QUE FACILITA A JORNADA DO COMPRADOR COM A TECNOLOGIA – VISITA VIRTUAL</a:t>
            </a: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 </a:t>
            </a:r>
            <a:endParaRPr lang="pt-BR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2" name="Shape 403"/>
          <p:cNvSpPr/>
          <p:nvPr/>
        </p:nvSpPr>
        <p:spPr>
          <a:xfrm flipH="1">
            <a:off x="6102924" y="1066800"/>
            <a:ext cx="5860462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AUMENTO POR PROCURAS DE CASAS DE RUAS EM BAIRROS NOBRES, APARTAMENTOS DE COBERTURAS, APARTAMENTOS  COM GRANDES VARANDAS, CASAS EM CONDOMÍNIOS DE ALTO LUXO NO INTERIOR</a:t>
            </a:r>
            <a:r>
              <a:rPr lang="pt-BR" b="1" dirty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 </a:t>
            </a:r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PARA PRIMEIRA MORADIA</a:t>
            </a:r>
          </a:p>
        </p:txBody>
      </p:sp>
      <p:sp>
        <p:nvSpPr>
          <p:cNvPr id="16" name="Shape 403"/>
          <p:cNvSpPr/>
          <p:nvPr/>
        </p:nvSpPr>
        <p:spPr>
          <a:xfrm flipH="1">
            <a:off x="509363" y="-27710"/>
            <a:ext cx="11454026" cy="942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3200" b="1" dirty="0" smtClean="0">
                <a:solidFill>
                  <a:srgbClr val="FFFFFF"/>
                </a:solidFill>
                <a:latin typeface="Trebuchet MS" pitchFamily="34" charset="0"/>
                <a:ea typeface="Arvo"/>
                <a:cs typeface="Arvo"/>
                <a:sym typeface="Arvo"/>
              </a:rPr>
              <a:t>OPORTUNIDADES IDENTIFICADAS </a:t>
            </a:r>
          </a:p>
          <a:p>
            <a:pPr lvl="0" algn="ctr"/>
            <a:r>
              <a:rPr lang="pt-BR" sz="2800" b="1" dirty="0" smtClean="0">
                <a:solidFill>
                  <a:srgbClr val="FFFFFF"/>
                </a:solidFill>
                <a:latin typeface="Trebuchet MS" pitchFamily="34" charset="0"/>
                <a:ea typeface="Arvo"/>
                <a:cs typeface="Arvo"/>
                <a:sym typeface="Arvo"/>
              </a:rPr>
              <a:t>PÓS PANDEMIA NO MUNDO - COM O TRABALHO A DISTÂNCIA</a:t>
            </a:r>
            <a:endParaRPr lang="pt-BR" sz="2800" b="1" dirty="0">
              <a:solidFill>
                <a:srgbClr val="FFFFFF"/>
              </a:solidFill>
              <a:latin typeface="Trebuchet MS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Shape 403"/>
          <p:cNvSpPr/>
          <p:nvPr/>
        </p:nvSpPr>
        <p:spPr>
          <a:xfrm flipH="1">
            <a:off x="6102924" y="2686050"/>
            <a:ext cx="5860462" cy="409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PROCURA POR TERRENOS</a:t>
            </a: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9" name="Shape 403"/>
          <p:cNvSpPr/>
          <p:nvPr/>
        </p:nvSpPr>
        <p:spPr>
          <a:xfrm flipH="1">
            <a:off x="685791" y="3363190"/>
            <a:ext cx="11277593" cy="14374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endParaRPr lang="pt-BR" sz="1100" b="1" dirty="0" smtClean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IMÓVEL PRONTO – CLIENTE PRECISA DAR  DE 30 % A 40% DE ENTRADA À VISTA – 70% FINANCIADO</a:t>
            </a:r>
          </a:p>
          <a:p>
            <a:pPr lvl="0" algn="ctr"/>
            <a:endParaRPr lang="pt-BR" sz="1100" b="1" dirty="0" smtClean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MERCADO PRIMÁRIO CLIENTE  TEM UMA FACILIDADE  DE PAGAMENTO –  TEM 36 MESES PARA PAGAR 30% A 35%  DO IMÓVEL  E 70% NA ENTREGA DAS CHAVES, O  QUE POSSIBILITA  A COMPRA DE UM IMÓVEL 30%  DE  VALOR MAIOR  (A ENTREGA DESSES IMÓVEIS OCORREM, APÓS  03...04  ANOS)</a:t>
            </a:r>
            <a:endParaRPr lang="pt-BR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2" name="Shape 403"/>
          <p:cNvSpPr/>
          <p:nvPr/>
        </p:nvSpPr>
        <p:spPr>
          <a:xfrm flipH="1">
            <a:off x="5943602" y="4953000"/>
            <a:ext cx="6019786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PEQUENOS INVESTIDORES ESTÃO COMPRANDO IMÓVEIS PARA PRESERVAR O CAPITAL,  DIVERSIFICAR E PROTEGER PATRIMÔNIO </a:t>
            </a: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3" name="Shape 403"/>
          <p:cNvSpPr/>
          <p:nvPr/>
        </p:nvSpPr>
        <p:spPr>
          <a:xfrm flipH="1">
            <a:off x="685792" y="4953000"/>
            <a:ext cx="5105408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PESSOAS VÃO BUSCAR MAIS CONFORTO, IMÓVEIS MAIS ACONCHEGANTES.</a:t>
            </a:r>
          </a:p>
          <a:p>
            <a:pPr lvl="0" algn="ctr"/>
            <a:r>
              <a:rPr lang="pt-BR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MUITOS JÁ ESTÃO EM BUSCA DE IMÓVES SECUNDÁRIOS </a:t>
            </a:r>
            <a:endParaRPr lang="pt-BR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237201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6800" y="304801"/>
            <a:ext cx="108966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latin typeface="Century Gothic" panose="020B0502020202020204" pitchFamily="34" charset="0"/>
              </a:rPr>
              <a:t>MUITO </a:t>
            </a:r>
            <a:r>
              <a:rPr lang="pt-BR" sz="4800" b="1" dirty="0">
                <a:latin typeface="Century Gothic" panose="020B0502020202020204" pitchFamily="34" charset="0"/>
              </a:rPr>
              <a:t>OBRIGADA</a:t>
            </a:r>
            <a:r>
              <a:rPr lang="pt-BR" sz="4800" b="1" dirty="0" smtClean="0">
                <a:latin typeface="Century Gothic" panose="020B0502020202020204" pitchFamily="34" charset="0"/>
              </a:rPr>
              <a:t>!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latin typeface="Century Gothic" panose="020B0502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consorcio@segasp-univalores.com.br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11-97367-1970                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Paula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Julien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roberto.lima@segasp-univalores.com.br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21-99999-5199             Roberto Lima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9641" name="Picture 2" descr="http://www.stoneativos.com.br/images/slide-pics/executiv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5" y="2009775"/>
            <a:ext cx="495818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5410200"/>
            <a:ext cx="2819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6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89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Shape 403"/>
          <p:cNvSpPr/>
          <p:nvPr/>
        </p:nvSpPr>
        <p:spPr>
          <a:xfrm flipH="1">
            <a:off x="685792" y="4191001"/>
            <a:ext cx="5029207" cy="1066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VOCÊ PODE UTILIZAR ATÉ 10% PARA A DOCUMENTAÇÃO DO BEM,  </a:t>
            </a:r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VISTÓRIAS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8" name="Shape 403"/>
          <p:cNvSpPr/>
          <p:nvPr/>
        </p:nvSpPr>
        <p:spPr>
          <a:xfrm flipH="1">
            <a:off x="685787" y="1752600"/>
            <a:ext cx="5029211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NÃO PAGA JUROS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TAXA ADMINISTRATIVA DE 18 A 24% NO PRAZO </a:t>
            </a:r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(0.9 a 1,4% </a:t>
            </a:r>
            <a:r>
              <a:rPr lang="pt-BR" sz="2000" b="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a.a</a:t>
            </a:r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) </a:t>
            </a: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2" name="Shape 403"/>
          <p:cNvSpPr/>
          <p:nvPr/>
        </p:nvSpPr>
        <p:spPr>
          <a:xfrm flipH="1">
            <a:off x="6388815" y="2057401"/>
            <a:ext cx="5574585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FLEXIBILIDADE DE USO DO CRÉDITO</a:t>
            </a:r>
          </a:p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(ALTERAR VALOR  DA CARTA E O PROJETO ANTES DA CONTEMPLAÇÃO)</a:t>
            </a:r>
          </a:p>
        </p:txBody>
      </p:sp>
      <p:sp>
        <p:nvSpPr>
          <p:cNvPr id="14" name="Shape 403"/>
          <p:cNvSpPr/>
          <p:nvPr/>
        </p:nvSpPr>
        <p:spPr>
          <a:xfrm flipH="1">
            <a:off x="685786" y="3048000"/>
            <a:ext cx="5029211" cy="990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PODER DE COMPRA  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DINHEIRO À VISTA </a:t>
            </a:r>
          </a:p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(NEGOCIA O MELHOR PREÇO)</a:t>
            </a: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6" name="Shape 403"/>
          <p:cNvSpPr/>
          <p:nvPr/>
        </p:nvSpPr>
        <p:spPr>
          <a:xfrm flipH="1">
            <a:off x="509365" y="76200"/>
            <a:ext cx="11454027" cy="742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4400" b="1" dirty="0" smtClean="0">
                <a:solidFill>
                  <a:srgbClr val="FFFFFF"/>
                </a:solidFill>
                <a:latin typeface="Trebuchet MS" pitchFamily="34" charset="0"/>
                <a:ea typeface="Arvo"/>
                <a:cs typeface="Arvo"/>
                <a:sym typeface="Arvo"/>
              </a:rPr>
              <a:t>PORQUE COMPRAR COM CONSÓRCIO</a:t>
            </a:r>
            <a:endParaRPr lang="pt-BR" sz="4400" b="1" dirty="0">
              <a:solidFill>
                <a:srgbClr val="FFFFFF"/>
              </a:solidFill>
              <a:latin typeface="Trebuchet MS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8" name="Shape 403">
            <a:extLst>
              <a:ext uri="{FF2B5EF4-FFF2-40B4-BE49-F238E27FC236}">
                <a16:creationId xmlns:a16="http://schemas.microsoft.com/office/drawing/2014/main" xmlns="" id="{1BEF5C56-118D-4505-A94B-609B0E112ECA}"/>
              </a:ext>
            </a:extLst>
          </p:cNvPr>
          <p:cNvSpPr/>
          <p:nvPr/>
        </p:nvSpPr>
        <p:spPr>
          <a:xfrm flipH="1">
            <a:off x="6388816" y="1030481"/>
            <a:ext cx="5574584" cy="798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FGTS PODE SER USADO PARA LANCE NA COMPRA DE IMÓVEL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3091190" y="3153535"/>
            <a:ext cx="667789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OPORTUNIDADES DE NEGÓCIOS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hape 403"/>
          <p:cNvSpPr/>
          <p:nvPr/>
        </p:nvSpPr>
        <p:spPr>
          <a:xfrm flipH="1">
            <a:off x="685795" y="914400"/>
            <a:ext cx="5029202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COMPRA PROGRAMADA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6" name="Shape 403"/>
          <p:cNvSpPr/>
          <p:nvPr/>
        </p:nvSpPr>
        <p:spPr>
          <a:xfrm flipH="1">
            <a:off x="6388816" y="4191001"/>
            <a:ext cx="5574578" cy="1066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UTILIZAR </a:t>
            </a:r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LANCE EMBUTIDO PARA NÃO DESCAPITALIZAR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7" name="Shape 403"/>
          <p:cNvSpPr/>
          <p:nvPr/>
        </p:nvSpPr>
        <p:spPr>
          <a:xfrm flipH="1">
            <a:off x="6388815" y="3363191"/>
            <a:ext cx="5574579" cy="6754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VÁLIDO PARA TODO TERRITÓRIO NACIONAL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19" name="Shape 403"/>
          <p:cNvSpPr/>
          <p:nvPr/>
        </p:nvSpPr>
        <p:spPr>
          <a:xfrm flipH="1">
            <a:off x="685793" y="5524499"/>
            <a:ext cx="5029204" cy="10287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ATUALIZAÇÃO DO CRÉDITO ANUAL PARA GARANTIR O PODER DE COMPRA</a:t>
            </a:r>
            <a:endParaRPr lang="pt-BR" sz="24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  <p:sp>
        <p:nvSpPr>
          <p:cNvPr id="20" name="Shape 403"/>
          <p:cNvSpPr/>
          <p:nvPr/>
        </p:nvSpPr>
        <p:spPr>
          <a:xfrm flipH="1">
            <a:off x="6388815" y="5334001"/>
            <a:ext cx="5574578" cy="14200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APÓS A CONTEMPLAÇÃO, </a:t>
            </a:r>
          </a:p>
          <a:p>
            <a:pPr lvl="0" algn="ctr"/>
            <a:r>
              <a:rPr 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A CARTA FICA APLICADA </a:t>
            </a:r>
          </a:p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Arvo"/>
                <a:cs typeface="Arvo"/>
                <a:sym typeface="Arvo"/>
              </a:rPr>
              <a:t>(CORREÇÃO SOBRE O MONTANTE TOTAL)</a:t>
            </a: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40362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xmlns="" id="{0CD05D9B-A297-4330-A3DB-C18601F55BBF}"/>
              </a:ext>
            </a:extLst>
          </p:cNvPr>
          <p:cNvSpPr/>
          <p:nvPr/>
        </p:nvSpPr>
        <p:spPr>
          <a:xfrm>
            <a:off x="3887630" y="1"/>
            <a:ext cx="8304369" cy="6857999"/>
          </a:xfrm>
          <a:custGeom>
            <a:avLst/>
            <a:gdLst/>
            <a:ahLst/>
            <a:cxnLst/>
            <a:rect l="l" t="t" r="r" b="b"/>
            <a:pathLst>
              <a:path w="8135620" h="6858000">
                <a:moveTo>
                  <a:pt x="0" y="0"/>
                </a:moveTo>
                <a:lnTo>
                  <a:pt x="8135424" y="0"/>
                </a:lnTo>
                <a:lnTo>
                  <a:pt x="8135424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"/>
            <a:ext cx="11049000" cy="7599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t-B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Consórcio é um grupo de pessoas (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PF)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(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PJ)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que se unem para atingir objetivos financeiros em comum. </a:t>
            </a:r>
            <a:br>
              <a:rPr lang="pt-BR" sz="3200" dirty="0" smtClean="0">
                <a:solidFill>
                  <a:schemeClr val="tx1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Conceito: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O Consórcio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é um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dinheiro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compartilhado; 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+mn-lt"/>
              </a:rPr>
            </a:b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Os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clientes pagam as parcelas mensais e todo esse valor arrecado é destinado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as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contemplações dos grupos;</a:t>
            </a:r>
            <a:br>
              <a:rPr lang="pt-BR" sz="3200" dirty="0">
                <a:solidFill>
                  <a:schemeClr val="tx1"/>
                </a:solidFill>
                <a:latin typeface="+mn-lt"/>
              </a:rPr>
            </a:b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277" y="4038600"/>
            <a:ext cx="2971800" cy="25908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61" y="4038600"/>
            <a:ext cx="4418139" cy="25908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4038600"/>
            <a:ext cx="4162278" cy="25908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 rot="16200000">
            <a:off x="-3161572" y="3161567"/>
            <a:ext cx="6858005" cy="5348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O QUE </a:t>
            </a:r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É CONSÓRCIO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46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40">
            <a:extLst>
              <a:ext uri="{FF2B5EF4-FFF2-40B4-BE49-F238E27FC236}">
                <a16:creationId xmlns:a16="http://schemas.microsoft.com/office/drawing/2014/main" xmlns="" id="{7CFE348D-069A-4B63-81F2-9F26E251C642}"/>
              </a:ext>
            </a:extLst>
          </p:cNvPr>
          <p:cNvSpPr/>
          <p:nvPr/>
        </p:nvSpPr>
        <p:spPr>
          <a:xfrm rot="5400000">
            <a:off x="5753100" y="-5600698"/>
            <a:ext cx="685801" cy="12192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153400" y="152400"/>
            <a:ext cx="4038601" cy="707886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ASSEMBLEIA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66801" y="1218912"/>
            <a:ext cx="380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eaLnBrk="1" fontAlgn="auto" latinLnBrk="0" hangingPunct="1">
              <a:buClr>
                <a:srgbClr val="FFFFFF"/>
              </a:buClr>
              <a:buSzPct val="100000"/>
              <a:tabLst/>
              <a:defRPr/>
            </a:pPr>
            <a:r>
              <a:rPr lang="pt-BR" sz="4800" b="1" dirty="0">
                <a:solidFill>
                  <a:srgbClr val="FF98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Sorteio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153400" y="1218911"/>
            <a:ext cx="3428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800" b="1" kern="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/>
                <a:ea typeface="Roboto Condensed"/>
                <a:sym typeface="Roboto Condensed"/>
              </a:rPr>
              <a:t>Lance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6801" y="2057400"/>
            <a:ext cx="350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kern="0" dirty="0" smtClean="0">
                <a:latin typeface="Century Gothic" panose="020B0502020202020204" pitchFamily="34" charset="0"/>
              </a:rPr>
              <a:t>O </a:t>
            </a:r>
            <a:r>
              <a:rPr lang="en" sz="2400" b="1" kern="0" dirty="0">
                <a:latin typeface="Century Gothic" panose="020B0502020202020204" pitchFamily="34" charset="0"/>
              </a:rPr>
              <a:t>sorteio é </a:t>
            </a:r>
            <a:r>
              <a:rPr lang="en" sz="2400" b="1" kern="0" dirty="0" smtClean="0">
                <a:latin typeface="Century Gothic" panose="020B0502020202020204" pitchFamily="34" charset="0"/>
              </a:rPr>
              <a:t>realizado</a:t>
            </a:r>
            <a:endParaRPr lang="en" sz="2400" b="1" kern="0" dirty="0">
              <a:latin typeface="Century Gothic" panose="020B0502020202020204" pitchFamily="34" charset="0"/>
            </a:endParaRPr>
          </a:p>
          <a:p>
            <a:pPr algn="ctr"/>
            <a:r>
              <a:rPr lang="en" sz="2400" b="1" kern="0" dirty="0" smtClean="0">
                <a:latin typeface="Century Gothic" panose="020B0502020202020204" pitchFamily="34" charset="0"/>
              </a:rPr>
              <a:t>através </a:t>
            </a:r>
            <a:r>
              <a:rPr lang="en" sz="2400" b="1" kern="0" dirty="0">
                <a:latin typeface="Century Gothic" panose="020B0502020202020204" pitchFamily="34" charset="0"/>
              </a:rPr>
              <a:t>da Loteria </a:t>
            </a:r>
            <a:r>
              <a:rPr lang="en" sz="2400" b="1" kern="0" dirty="0" smtClean="0">
                <a:latin typeface="Century Gothic" panose="020B0502020202020204" pitchFamily="34" charset="0"/>
              </a:rPr>
              <a:t>Federal</a:t>
            </a:r>
          </a:p>
          <a:p>
            <a:pPr algn="ctr"/>
            <a:endParaRPr lang="en" sz="2400" b="1" kern="0" dirty="0">
              <a:latin typeface="Century Gothic" panose="020B0502020202020204" pitchFamily="34" charset="0"/>
            </a:endParaRPr>
          </a:p>
          <a:p>
            <a:pPr algn="ctr"/>
            <a:r>
              <a:rPr lang="pt-BR" sz="2400" b="1" kern="0" dirty="0" smtClean="0">
                <a:latin typeface="Century Gothic" panose="020B0502020202020204" pitchFamily="34" charset="0"/>
              </a:rPr>
              <a:t>O</a:t>
            </a:r>
            <a:r>
              <a:rPr lang="en" sz="2400" b="1" kern="0" dirty="0" smtClean="0">
                <a:latin typeface="Century Gothic" panose="020B0502020202020204" pitchFamily="34" charset="0"/>
              </a:rPr>
              <a:t>u por pedra  </a:t>
            </a:r>
            <a:endParaRPr lang="en" sz="2400" b="1" kern="0" dirty="0">
              <a:latin typeface="Century Gothic" panose="020B0502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pt-BR" sz="2400" dirty="0"/>
          </a:p>
        </p:txBody>
      </p:sp>
      <p:pic>
        <p:nvPicPr>
          <p:cNvPr id="9" name="Picture 4" descr="https://mysundaysermons.files.wordpress.com/2012/06/lott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47076"/>
            <a:ext cx="1651611" cy="147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001000" y="2533537"/>
            <a:ext cx="3697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kern="0" dirty="0" smtClean="0">
                <a:latin typeface="Century Gothic" panose="020B0502020202020204" pitchFamily="34" charset="0"/>
              </a:rPr>
              <a:t>Pode </a:t>
            </a:r>
            <a:r>
              <a:rPr lang="en" sz="2400" b="1" kern="0" dirty="0">
                <a:latin typeface="Century Gothic" panose="020B0502020202020204" pitchFamily="34" charset="0"/>
              </a:rPr>
              <a:t>ser composto por Recursos Próprios, Lance Embutido ou ainda incluir valores de FGTS em cotas de Imóvel.</a:t>
            </a:r>
          </a:p>
          <a:p>
            <a:pPr marL="285750" indent="-285750" algn="ctr">
              <a:buFontTx/>
              <a:buChar char="-"/>
            </a:pP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3167390" y="3121995"/>
            <a:ext cx="6858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FORMAS DE CONTEMPLAÇÕES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642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40">
            <a:extLst>
              <a:ext uri="{FF2B5EF4-FFF2-40B4-BE49-F238E27FC236}">
                <a16:creationId xmlns:a16="http://schemas.microsoft.com/office/drawing/2014/main" xmlns="" id="{7CFE348D-069A-4B63-81F2-9F26E251C642}"/>
              </a:ext>
            </a:extLst>
          </p:cNvPr>
          <p:cNvSpPr/>
          <p:nvPr/>
        </p:nvSpPr>
        <p:spPr>
          <a:xfrm rot="5400000">
            <a:off x="5765514" y="-5613111"/>
            <a:ext cx="660973" cy="12192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154541" y="152400"/>
            <a:ext cx="4037459" cy="660976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04077" y="3627198"/>
            <a:ext cx="2001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IMÓVEL </a:t>
            </a:r>
            <a:r>
              <a:rPr lang="pt-BR" sz="2000" dirty="0" smtClean="0"/>
              <a:t>AUTOMÓVEL</a:t>
            </a:r>
          </a:p>
          <a:p>
            <a:pPr algn="ctr"/>
            <a:r>
              <a:rPr lang="pt-BR" sz="2000" dirty="0" smtClean="0"/>
              <a:t>MOTOS</a:t>
            </a:r>
            <a:endParaRPr lang="pt-BR" sz="2000" dirty="0"/>
          </a:p>
          <a:p>
            <a:pPr algn="ctr"/>
            <a:r>
              <a:rPr lang="pt-BR" sz="2000" dirty="0" smtClean="0"/>
              <a:t>PESADOS</a:t>
            </a:r>
          </a:p>
          <a:p>
            <a:pPr algn="ctr"/>
            <a:r>
              <a:rPr lang="pt-BR" sz="2000" dirty="0" smtClean="0"/>
              <a:t>MÁQUINAS</a:t>
            </a:r>
          </a:p>
          <a:p>
            <a:pPr algn="ctr"/>
            <a:r>
              <a:rPr lang="pt-BR" sz="2000" dirty="0" smtClean="0"/>
              <a:t>SERVIÇOS</a:t>
            </a:r>
          </a:p>
        </p:txBody>
      </p:sp>
      <p:sp>
        <p:nvSpPr>
          <p:cNvPr id="38" name="Seta para baixo 37"/>
          <p:cNvSpPr/>
          <p:nvPr/>
        </p:nvSpPr>
        <p:spPr>
          <a:xfrm>
            <a:off x="1595516" y="3058079"/>
            <a:ext cx="309093" cy="43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/>
          <p:cNvSpPr/>
          <p:nvPr/>
        </p:nvSpPr>
        <p:spPr>
          <a:xfrm>
            <a:off x="5379927" y="4135030"/>
            <a:ext cx="309093" cy="43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4467111" y="4693664"/>
            <a:ext cx="2207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IMÓVEL </a:t>
            </a:r>
            <a:endParaRPr lang="pt-BR" sz="2000" dirty="0" smtClean="0"/>
          </a:p>
          <a:p>
            <a:pPr algn="ctr"/>
            <a:r>
              <a:rPr lang="pt-BR" sz="2000" dirty="0" smtClean="0"/>
              <a:t>AUTOMÓVEL</a:t>
            </a:r>
          </a:p>
          <a:p>
            <a:pPr algn="ctr"/>
            <a:r>
              <a:rPr lang="pt-BR" sz="2000" dirty="0" smtClean="0"/>
              <a:t>PESADOS </a:t>
            </a:r>
            <a:endParaRPr lang="pt-BR" sz="2000" dirty="0"/>
          </a:p>
        </p:txBody>
      </p:sp>
      <p:sp>
        <p:nvSpPr>
          <p:cNvPr id="41" name="Seta para baixo 40"/>
          <p:cNvSpPr/>
          <p:nvPr/>
        </p:nvSpPr>
        <p:spPr>
          <a:xfrm>
            <a:off x="9918441" y="5259464"/>
            <a:ext cx="309093" cy="43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8781532" y="5761380"/>
            <a:ext cx="261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IMÓVEL </a:t>
            </a:r>
          </a:p>
          <a:p>
            <a:pPr algn="ctr"/>
            <a:r>
              <a:rPr lang="pt-BR" dirty="0"/>
              <a:t>PESADOS </a:t>
            </a:r>
          </a:p>
          <a:p>
            <a:pPr algn="ctr"/>
            <a:r>
              <a:rPr lang="pt-BR" dirty="0"/>
              <a:t>AUTO 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04077" y="5855902"/>
            <a:ext cx="730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 </a:t>
            </a:r>
            <a:r>
              <a:rPr lang="pt-BR" sz="2000" dirty="0" smtClean="0"/>
              <a:t>Após a contemplação todo </a:t>
            </a:r>
            <a:r>
              <a:rPr lang="pt-BR" sz="2000" dirty="0"/>
              <a:t>o valor pago de lance será deduzido do Saldo Devedor a escolha do cliente: prazo ou </a:t>
            </a:r>
            <a:r>
              <a:rPr lang="pt-BR" sz="2000" dirty="0" smtClean="0"/>
              <a:t>valor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96425" y="228600"/>
            <a:ext cx="399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TIPOS DE </a:t>
            </a:r>
            <a:r>
              <a:rPr lang="pt-BR" sz="4000" b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LANCES</a:t>
            </a:r>
            <a:endParaRPr lang="pt-BR" sz="4000" b="1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Shape 214"/>
          <p:cNvSpPr txBox="1">
            <a:spLocks/>
          </p:cNvSpPr>
          <p:nvPr/>
        </p:nvSpPr>
        <p:spPr>
          <a:xfrm>
            <a:off x="654373" y="2051428"/>
            <a:ext cx="2622227" cy="915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Roboto Condensed Light"/>
              <a:buNone/>
            </a:pPr>
            <a:r>
              <a:rPr lang="en" sz="2000" b="1" dirty="0">
                <a:solidFill>
                  <a:schemeClr val="tx1"/>
                </a:solidFill>
              </a:rPr>
              <a:t>Escolhe o valor que deseja ofertar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15" name="Shape 214"/>
          <p:cNvSpPr txBox="1">
            <a:spLocks/>
          </p:cNvSpPr>
          <p:nvPr/>
        </p:nvSpPr>
        <p:spPr>
          <a:xfrm>
            <a:off x="3823048" y="2521769"/>
            <a:ext cx="3422853" cy="1613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Roboto Condensed Light"/>
              <a:buNone/>
            </a:pPr>
            <a:r>
              <a:rPr lang="en" sz="2000" b="1" dirty="0">
                <a:solidFill>
                  <a:schemeClr val="tx1"/>
                </a:solidFill>
              </a:rPr>
              <a:t>Oferta o valor </a:t>
            </a:r>
            <a:r>
              <a:rPr lang="en" sz="2000" b="1" dirty="0" smtClean="0">
                <a:solidFill>
                  <a:schemeClr val="tx1"/>
                </a:solidFill>
              </a:rPr>
              <a:t>de 50%, </a:t>
            </a:r>
            <a:r>
              <a:rPr lang="en" sz="2000" b="1" dirty="0">
                <a:solidFill>
                  <a:schemeClr val="tx1"/>
                </a:solidFill>
              </a:rPr>
              <a:t>40</a:t>
            </a:r>
            <a:r>
              <a:rPr lang="en" sz="2000" b="1" dirty="0" smtClean="0">
                <a:solidFill>
                  <a:schemeClr val="tx1"/>
                </a:solidFill>
              </a:rPr>
              <a:t>%, 30%, 25%, 20% </a:t>
            </a:r>
            <a:r>
              <a:rPr lang="en" sz="2000" b="1" dirty="0">
                <a:solidFill>
                  <a:schemeClr val="tx1"/>
                </a:solidFill>
              </a:rPr>
              <a:t>e concorre com os clientes que ofertaram a mesma modalidade de lance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16" name="Shape 214"/>
          <p:cNvSpPr txBox="1">
            <a:spLocks/>
          </p:cNvSpPr>
          <p:nvPr/>
        </p:nvSpPr>
        <p:spPr>
          <a:xfrm>
            <a:off x="8196425" y="3917265"/>
            <a:ext cx="3553299" cy="134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Roboto Condensed Light"/>
              <a:buNone/>
            </a:pPr>
            <a:r>
              <a:rPr lang="en" sz="2000" b="1" dirty="0">
                <a:solidFill>
                  <a:schemeClr val="tx1"/>
                </a:solidFill>
              </a:rPr>
              <a:t>Utiliza parte do crédito para potencializar o lance que vai ofertar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17" name="Shape 213"/>
          <p:cNvSpPr txBox="1">
            <a:spLocks/>
          </p:cNvSpPr>
          <p:nvPr/>
        </p:nvSpPr>
        <p:spPr>
          <a:xfrm>
            <a:off x="914400" y="1254274"/>
            <a:ext cx="2362200" cy="79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pt-BR" sz="5400" dirty="0">
                <a:solidFill>
                  <a:srgbClr val="FF9800"/>
                </a:solidFill>
              </a:rPr>
              <a:t>L</a:t>
            </a:r>
            <a:r>
              <a:rPr lang="en" sz="5400" dirty="0">
                <a:solidFill>
                  <a:srgbClr val="FF9800"/>
                </a:solidFill>
              </a:rPr>
              <a:t>ivre         </a:t>
            </a:r>
          </a:p>
        </p:txBody>
      </p:sp>
      <p:sp>
        <p:nvSpPr>
          <p:cNvPr id="18" name="Shape 213"/>
          <p:cNvSpPr txBox="1">
            <a:spLocks/>
          </p:cNvSpPr>
          <p:nvPr/>
        </p:nvSpPr>
        <p:spPr>
          <a:xfrm>
            <a:off x="8112657" y="3359646"/>
            <a:ext cx="3833030" cy="716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" sz="5400" dirty="0">
                <a:solidFill>
                  <a:srgbClr val="FF9800"/>
                </a:solidFill>
              </a:rPr>
              <a:t>Embutido</a:t>
            </a:r>
          </a:p>
        </p:txBody>
      </p:sp>
      <p:sp>
        <p:nvSpPr>
          <p:cNvPr id="19" name="Shape 213"/>
          <p:cNvSpPr txBox="1">
            <a:spLocks/>
          </p:cNvSpPr>
          <p:nvPr/>
        </p:nvSpPr>
        <p:spPr>
          <a:xfrm>
            <a:off x="4421214" y="1692076"/>
            <a:ext cx="2512985" cy="829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" sz="5400" dirty="0">
                <a:solidFill>
                  <a:srgbClr val="FF9800"/>
                </a:solidFill>
              </a:rPr>
              <a:t>Fixo</a:t>
            </a:r>
          </a:p>
        </p:txBody>
      </p:sp>
      <p:sp>
        <p:nvSpPr>
          <p:cNvPr id="20" name="Fluxograma: Extrair 19"/>
          <p:cNvSpPr/>
          <p:nvPr/>
        </p:nvSpPr>
        <p:spPr>
          <a:xfrm rot="5400000">
            <a:off x="4260129" y="1881866"/>
            <a:ext cx="413963" cy="394310"/>
          </a:xfrm>
          <a:prstGeom prst="flowChartExtra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Extrair 20"/>
          <p:cNvSpPr/>
          <p:nvPr/>
        </p:nvSpPr>
        <p:spPr>
          <a:xfrm rot="5400000">
            <a:off x="7974578" y="3540147"/>
            <a:ext cx="359926" cy="394310"/>
          </a:xfrm>
          <a:prstGeom prst="flowChartExtra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Extrair 21"/>
          <p:cNvSpPr/>
          <p:nvPr/>
        </p:nvSpPr>
        <p:spPr>
          <a:xfrm rot="5400000">
            <a:off x="426959" y="1494920"/>
            <a:ext cx="359926" cy="394310"/>
          </a:xfrm>
          <a:prstGeom prst="flowChartExtra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-3167390" y="3121995"/>
            <a:ext cx="6858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TIPOS DE LANCES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9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O QUE COMPRAR - IMÓVEL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342566" y="3896808"/>
            <a:ext cx="8437050" cy="22464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21" name="Picture 2" descr="http://www.hojho.com.br/projeto/reforma/images/reforma-hojho-construcao-industrial-comercial-residencial-reformas-fiscalizacao-obras-arquitetura-guarulhos-galpoes-escritorio-regularizacao-alvara-avcb-laudo-engenharia-galpao-cetesb-licenciamento-ambie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34" y="0"/>
            <a:ext cx="2707366" cy="203221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ssoinspira.com.br/wp-content/uploads/2016/07/primeiro-im%C3%B3v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7801" y="2078182"/>
            <a:ext cx="2616342" cy="167743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lattufe.com.br/wp-content/uploads/2016/06/refor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55616"/>
            <a:ext cx="2895600" cy="289015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301"/>
          <p:cNvSpPr txBox="1">
            <a:spLocks/>
          </p:cNvSpPr>
          <p:nvPr/>
        </p:nvSpPr>
        <p:spPr>
          <a:xfrm>
            <a:off x="762000" y="304800"/>
            <a:ext cx="8722635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oboto Condensed Light"/>
              </a:rPr>
              <a:t>Comprar um imóvel novo ou usado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oboto Condensed Light"/>
              </a:rPr>
              <a:t>R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oboto Condensed Light"/>
              </a:rPr>
              <a:t>esidencial, </a:t>
            </a: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oboto Condensed Light"/>
              </a:rPr>
              <a:t>Comercial, Rural 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oboto Condensed Light"/>
              </a:rPr>
              <a:t>ou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 Veraneio</a:t>
            </a:r>
          </a:p>
        </p:txBody>
      </p:sp>
      <p:sp>
        <p:nvSpPr>
          <p:cNvPr id="27" name="Shape 301"/>
          <p:cNvSpPr txBox="1">
            <a:spLocks/>
          </p:cNvSpPr>
          <p:nvPr/>
        </p:nvSpPr>
        <p:spPr>
          <a:xfrm>
            <a:off x="762000" y="1828800"/>
            <a:ext cx="8610600" cy="281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 Condensed Light"/>
                <a:sym typeface="Roboto Condensed Light"/>
              </a:rPr>
              <a:t>Reformar ou Construir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 Condensed Light"/>
                <a:sym typeface="Roboto Condensed Light"/>
              </a:rPr>
              <a:t>Compra</a:t>
            </a: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 Condensed Light"/>
                <a:sym typeface="Roboto Condensed Light"/>
              </a:rPr>
              <a:t> de Terreno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lang="en" sz="3200" kern="0" dirty="0" smtClean="0">
                <a:solidFill>
                  <a:schemeClr val="tx1"/>
                </a:solidFill>
                <a:latin typeface="+mn-lt"/>
              </a:rPr>
              <a:t>Compra de Terreno ou Construção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Roboto Condensed Light"/>
              <a:sym typeface="Roboto Condensed Light"/>
            </a:endParaRPr>
          </a:p>
        </p:txBody>
      </p:sp>
      <p:sp>
        <p:nvSpPr>
          <p:cNvPr id="11" name="Shape 301"/>
          <p:cNvSpPr txBox="1">
            <a:spLocks/>
          </p:cNvSpPr>
          <p:nvPr/>
        </p:nvSpPr>
        <p:spPr>
          <a:xfrm>
            <a:off x="762000" y="4648198"/>
            <a:ext cx="7046235" cy="18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Comprar </a:t>
            </a:r>
            <a:r>
              <a:rPr lang="en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móvel no</a:t>
            </a:r>
            <a:r>
              <a:rPr kumimoji="0" lang="en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 Exterior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lang="en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Consórcio de </a:t>
            </a:r>
            <a:r>
              <a:rPr lang="en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Condomínio </a:t>
            </a:r>
            <a:endParaRPr lang="en" sz="3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Consórcio de Igrejas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6923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s://acs2.blob.core.windows.net/imgcatalogo/xl/VA_be7049778f3b465a9307f18b34458b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t="1981" r="12844" b="8025"/>
          <a:stretch/>
        </p:blipFill>
        <p:spPr bwMode="auto">
          <a:xfrm>
            <a:off x="8991600" y="0"/>
            <a:ext cx="3371850" cy="2743200"/>
          </a:xfrm>
          <a:prstGeom prst="parallelogram">
            <a:avLst>
              <a:gd name="adj" fmla="val 2068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301"/>
          <p:cNvSpPr txBox="1">
            <a:spLocks/>
          </p:cNvSpPr>
          <p:nvPr/>
        </p:nvSpPr>
        <p:spPr>
          <a:xfrm>
            <a:off x="762001" y="4038600"/>
            <a:ext cx="9067799" cy="22860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 smtClean="0"/>
              <a:t>Pesados: Caminhão, Ônibus, Trator, Equipamentos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/>
              <a:t>A</a:t>
            </a:r>
            <a:r>
              <a:rPr lang="en" sz="3200" dirty="0" smtClean="0"/>
              <a:t>grícolas.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 smtClean="0"/>
              <a:t>Zero </a:t>
            </a:r>
            <a:r>
              <a:rPr lang="en" sz="3200" dirty="0"/>
              <a:t>ou usado com até 6 anos </a:t>
            </a:r>
            <a:r>
              <a:rPr lang="en" sz="3200" dirty="0" smtClean="0"/>
              <a:t>fabricação</a:t>
            </a:r>
            <a:endParaRPr lang="en" sz="3200" dirty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600" dirty="0"/>
              <a:t>*contando ano vigente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3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546521"/>
            <a:ext cx="2854400" cy="3311479"/>
          </a:xfrm>
          <a:prstGeom prst="rect">
            <a:avLst/>
          </a:prstGeom>
        </p:spPr>
      </p:pic>
      <p:sp>
        <p:nvSpPr>
          <p:cNvPr id="22" name="Shape 301"/>
          <p:cNvSpPr txBox="1">
            <a:spLocks/>
          </p:cNvSpPr>
          <p:nvPr/>
        </p:nvSpPr>
        <p:spPr>
          <a:xfrm>
            <a:off x="762001" y="381000"/>
            <a:ext cx="8915400" cy="1791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Comprar um carro </a:t>
            </a: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zero, 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ou semi </a:t>
            </a:r>
            <a:r>
              <a:rPr kumimoji="0" lang="e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novo 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de fabricação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*Carro</a:t>
            </a:r>
            <a:r>
              <a:rPr kumimoji="0" lang="en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 semi novo </a:t>
            </a:r>
            <a:r>
              <a:rPr lang="en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onsultar</a:t>
            </a:r>
            <a:r>
              <a:rPr kumimoji="0" lang="en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sym typeface="Roboto Condensed Light"/>
              </a:rPr>
              <a:t> até quantos anos  de uso. Na média de 06 a 10 anos de uso.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sym typeface="Roboto Condensed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2CF011B-4F67-4FDB-B3D5-A5A05587C8CA}"/>
              </a:ext>
            </a:extLst>
          </p:cNvPr>
          <p:cNvSpPr txBox="1"/>
          <p:nvPr/>
        </p:nvSpPr>
        <p:spPr>
          <a:xfrm rot="16200000">
            <a:off x="-3168754" y="3167389"/>
            <a:ext cx="6858002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O QUE COMPRAR – AUTO E PESADOS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301"/>
          <p:cNvSpPr txBox="1">
            <a:spLocks/>
          </p:cNvSpPr>
          <p:nvPr/>
        </p:nvSpPr>
        <p:spPr>
          <a:xfrm>
            <a:off x="914400" y="2514600"/>
            <a:ext cx="60197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lang="en" sz="3200" kern="0" noProof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Moto, Jetski, Embarcação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sym typeface="Roboto Condensed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5512"/>
            <a:ext cx="3200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7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301"/>
          <p:cNvSpPr txBox="1">
            <a:spLocks/>
          </p:cNvSpPr>
          <p:nvPr/>
        </p:nvSpPr>
        <p:spPr>
          <a:xfrm>
            <a:off x="765174" y="1981201"/>
            <a:ext cx="11274425" cy="3956294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 smtClean="0"/>
              <a:t>Serviços: Viagens, Cirurgias Plásticas,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3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 smtClean="0"/>
              <a:t>Festas de Casamentos, Formaturas: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3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dirty="0" smtClean="0"/>
              <a:t>“Qualquer tipo de serviço que emita NF” </a:t>
            </a:r>
            <a:endParaRPr lang="en" sz="3200" dirty="0"/>
          </a:p>
        </p:txBody>
      </p:sp>
      <p:sp>
        <p:nvSpPr>
          <p:cNvPr id="22" name="Shape 301"/>
          <p:cNvSpPr txBox="1">
            <a:spLocks/>
          </p:cNvSpPr>
          <p:nvPr/>
        </p:nvSpPr>
        <p:spPr>
          <a:xfrm>
            <a:off x="765175" y="7938"/>
            <a:ext cx="10893424" cy="21962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lang="en" sz="3200" kern="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lang="en" sz="3200" kern="0" dirty="0" smtClean="0">
                <a:solidFill>
                  <a:schemeClr val="tx1"/>
                </a:solidFill>
                <a:latin typeface="+mn-lt"/>
              </a:rPr>
              <a:t>Máquinas e equipamentos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r>
              <a:rPr lang="en" sz="1600" kern="0" dirty="0" smtClean="0">
                <a:solidFill>
                  <a:schemeClr val="tx1"/>
                </a:solidFill>
                <a:latin typeface="+mn-lt"/>
              </a:rPr>
              <a:t>* Automóvel como garantia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Roboto Condensed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2CF011B-4F67-4FDB-B3D5-A5A05587C8CA}"/>
              </a:ext>
            </a:extLst>
          </p:cNvPr>
          <p:cNvSpPr txBox="1"/>
          <p:nvPr/>
        </p:nvSpPr>
        <p:spPr>
          <a:xfrm rot="16200000">
            <a:off x="-3155696" y="3085969"/>
            <a:ext cx="702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O QUE COMPRAR – </a:t>
            </a:r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MÁQ. EQUIP. </a:t>
            </a:r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SERV.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utoShape 2" descr="Mapfre Consór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Mapfre Consórc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Mapfre Consórc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Mapfre Consórci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Mapfre Consórci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Mapfre Consórcio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Mapfre Consórcio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6" descr="Mapfre Consórcio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8" descr="Mapfre Consórcio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7" y="33817"/>
            <a:ext cx="3124200" cy="21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7" y="2204147"/>
            <a:ext cx="3117273" cy="187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042792"/>
            <a:ext cx="2376054" cy="27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8" y="4065550"/>
            <a:ext cx="1714502" cy="146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8" y="5398441"/>
            <a:ext cx="2279072" cy="134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ixaDeTexto 24"/>
          <p:cNvSpPr txBox="1"/>
          <p:nvPr/>
        </p:nvSpPr>
        <p:spPr>
          <a:xfrm rot="16200000">
            <a:off x="-3143145" y="3101580"/>
            <a:ext cx="67818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Gadugi" panose="020B0502040204020203" pitchFamily="34" charset="0"/>
              </a:rPr>
              <a:t>O QUE COMPRAR </a:t>
            </a:r>
            <a:r>
              <a:rPr lang="pt-B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– MÁQUINAS E SERV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02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1268</Words>
  <Application>Microsoft Office PowerPoint</Application>
  <PresentationFormat>Personalizar</PresentationFormat>
  <Paragraphs>279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 como soluções financeiras,  como identificar oportunidades </vt:lpstr>
      <vt:lpstr>Apresentação do PowerPoint</vt:lpstr>
      <vt:lpstr>Apresentação do PowerPoint</vt:lpstr>
      <vt:lpstr>  Consórcio é um grupo de pessoas (PF) e (PJ) que se unem para atingir objetivos financeiros em comum.   Conceito: O Consórcio é um dinheiro compartilhado;   Os clientes pagam as parcelas mensais e todo esse valor arrecado é destinado as contemplações dos grupos;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CAROLINA PINHEIRO DA SILVA AMORIM ESPECIALISTA EM PLANEJ AMENTO SUCESSÓRIO, BLINDAGEM  FINANCEIRA E PLANEJ AMENTO PATRIMONIAL</dc:title>
  <dc:creator>Lucas</dc:creator>
  <cp:lastModifiedBy>Paula Julien</cp:lastModifiedBy>
  <cp:revision>164</cp:revision>
  <dcterms:created xsi:type="dcterms:W3CDTF">2019-09-20T12:28:20Z</dcterms:created>
  <dcterms:modified xsi:type="dcterms:W3CDTF">2020-06-15T01:16:37Z</dcterms:modified>
</cp:coreProperties>
</file>